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5" r:id="rId7"/>
    <p:sldId id="262" r:id="rId8"/>
    <p:sldId id="276" r:id="rId9"/>
    <p:sldId id="269" r:id="rId10"/>
    <p:sldId id="267" r:id="rId11"/>
    <p:sldId id="264" r:id="rId12"/>
    <p:sldId id="275" r:id="rId13"/>
    <p:sldId id="268" r:id="rId14"/>
    <p:sldId id="266" r:id="rId15"/>
    <p:sldId id="263" r:id="rId16"/>
    <p:sldId id="272" r:id="rId17"/>
    <p:sldId id="273" r:id="rId18"/>
    <p:sldId id="271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6" autoAdjust="0"/>
  </p:normalViewPr>
  <p:slideViewPr>
    <p:cSldViewPr snapToGrid="0">
      <p:cViewPr varScale="1">
        <p:scale>
          <a:sx n="59" d="100"/>
          <a:sy n="59" d="100"/>
        </p:scale>
        <p:origin x="11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15F75-11DF-4C82-B48C-866DFF0B2403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9E119-7864-4AD2-8E4E-6764F71D3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03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9E119-7864-4AD2-8E4E-6764F71D3A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7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1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1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160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9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545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46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9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2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8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3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0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1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80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49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8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36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1E8D-A566-47F8-86F5-C2BDB55D6E05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6E7B82C-DADF-4DE5-B89C-92446EE7A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3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7930" y="375557"/>
            <a:ext cx="9846127" cy="25146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Проект: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В мире гласных звуков </a:t>
            </a: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букв»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2300" y="5127171"/>
            <a:ext cx="4686301" cy="58782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Выполнила: Богданович Т.И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674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215" y="0"/>
            <a:ext cx="10640785" cy="2400299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Коммуникация</a:t>
            </a:r>
            <a:r>
              <a:rPr lang="ru-RU" sz="2200" dirty="0" smtClean="0"/>
              <a:t>: </a:t>
            </a:r>
            <a:r>
              <a:rPr lang="ru-RU" sz="2200" dirty="0"/>
              <a:t>составление звуковых историй (например, [А] - Аня съела арбуз, апельсин, абрикос, ананас. Открыла азбуку и увидела автобус, автомат, акулу, Айболита); придумывание сказок про гласные; </a:t>
            </a:r>
            <a:r>
              <a:rPr lang="ru-RU" sz="2200" dirty="0" smtClean="0"/>
              <a:t>загадывание </a:t>
            </a:r>
            <a:r>
              <a:rPr lang="ru-RU" sz="2200" dirty="0"/>
              <a:t>и разгадывание загадок о </a:t>
            </a:r>
            <a:r>
              <a:rPr lang="ru-RU" sz="2200" dirty="0" smtClean="0"/>
              <a:t>буквах, прослушивание </a:t>
            </a:r>
            <a:r>
              <a:rPr lang="ru-RU" sz="2200" dirty="0"/>
              <a:t>и заучивание стихотворений о буквах и звуках (А, У, О, </a:t>
            </a:r>
            <a:r>
              <a:rPr lang="ru-RU" sz="2200" dirty="0" smtClean="0"/>
              <a:t>И),</a:t>
            </a:r>
            <a:r>
              <a:rPr lang="ru-RU" sz="2200" dirty="0"/>
              <a:t>ч</a:t>
            </a:r>
            <a:r>
              <a:rPr lang="ru-RU" sz="2200" dirty="0" smtClean="0"/>
              <a:t>тение </a:t>
            </a:r>
            <a:r>
              <a:rPr lang="ru-RU" sz="2200" dirty="0"/>
              <a:t>художественной литературы по </a:t>
            </a:r>
            <a:r>
              <a:rPr lang="ru-RU" sz="2200" dirty="0" smtClean="0"/>
              <a:t>тематике; </a:t>
            </a:r>
            <a:r>
              <a:rPr lang="ru-RU" sz="2200" dirty="0" err="1" smtClean="0"/>
              <a:t>пропевание</a:t>
            </a:r>
            <a:r>
              <a:rPr lang="ru-RU" sz="2200" dirty="0" smtClean="0"/>
              <a:t> </a:t>
            </a:r>
            <a:r>
              <a:rPr lang="ru-RU" sz="2200" dirty="0"/>
              <a:t>гласных </a:t>
            </a:r>
            <a:r>
              <a:rPr lang="ru-RU" sz="2200" dirty="0" smtClean="0"/>
              <a:t>звуков по СД-диску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9938" y="1602244"/>
            <a:ext cx="4445452" cy="569867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046" y="2579025"/>
            <a:ext cx="5033282" cy="40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872" y="195944"/>
            <a:ext cx="10417628" cy="7529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Дидактические и словесные</a:t>
            </a:r>
            <a:br>
              <a:rPr lang="ru-RU" sz="2700" b="1" dirty="0" smtClean="0"/>
            </a:br>
            <a:r>
              <a:rPr lang="ru-RU" sz="2700" b="1" dirty="0" smtClean="0"/>
              <a:t> 					игры: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1" y="914399"/>
            <a:ext cx="9806441" cy="535577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677" y="1192882"/>
            <a:ext cx="5321325" cy="6008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4" y="268513"/>
            <a:ext cx="4942115" cy="65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199" y="285750"/>
            <a:ext cx="9904413" cy="97880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Игры с крупой, песком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69" y="1264555"/>
            <a:ext cx="3986211" cy="53149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68" y="2857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871" y="114301"/>
            <a:ext cx="9920741" cy="5715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Настольно- печатные игры: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2" y="685800"/>
            <a:ext cx="4978060" cy="60839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42900"/>
            <a:ext cx="48863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871" y="212271"/>
            <a:ext cx="10433958" cy="166551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Художественное </a:t>
            </a:r>
            <a:r>
              <a:rPr lang="ru-RU" sz="2400" b="1" dirty="0"/>
              <a:t>творчество</a:t>
            </a:r>
            <a:r>
              <a:rPr lang="ru-RU" sz="2400" dirty="0"/>
              <a:t>: </a:t>
            </a:r>
            <a:r>
              <a:rPr lang="ru-RU" sz="2200" dirty="0"/>
              <a:t>раскрашивание гласных букв; рисование традиционными и нетрадиционными способами (</a:t>
            </a:r>
            <a:r>
              <a:rPr lang="ru-RU" sz="2200" dirty="0" smtClean="0"/>
              <a:t>на песке, крупе); </a:t>
            </a:r>
            <a:r>
              <a:rPr lang="ru-RU" sz="2200" dirty="0"/>
              <a:t>аппликация (скатывание бумаги, обрывная аппликация); лепка из пластилина; конструирование (счетные палочки, кубики, мозаика).</a:t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4" y="1949223"/>
            <a:ext cx="6305550" cy="47291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3" y="1719943"/>
            <a:ext cx="4000499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529" y="624110"/>
            <a:ext cx="9888083" cy="82913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III. </a:t>
            </a:r>
            <a:r>
              <a:rPr lang="ru-RU" dirty="0">
                <a:solidFill>
                  <a:srgbClr val="C00000"/>
                </a:solidFill>
              </a:rPr>
              <a:t>Заключительный этап.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6529" y="1453243"/>
            <a:ext cx="10368642" cy="520881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dirty="0"/>
              <a:t>Создание совместно с </a:t>
            </a:r>
            <a:r>
              <a:rPr lang="ru-RU" sz="2800" dirty="0" smtClean="0"/>
              <a:t>родителями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dirty="0"/>
              <a:t>альбома «Веселые </a:t>
            </a:r>
            <a:r>
              <a:rPr lang="ru-RU" sz="2800" dirty="0" smtClean="0"/>
              <a:t>гласные»;</a:t>
            </a:r>
          </a:p>
          <a:p>
            <a:pPr algn="just"/>
            <a:r>
              <a:rPr lang="ru-RU" sz="2800" dirty="0"/>
              <a:t>организация выставки детских работ по теме проекта и газета «Гласные звуки и буквы». </a:t>
            </a:r>
            <a:endParaRPr lang="ru-RU" sz="2800" dirty="0" smtClean="0"/>
          </a:p>
          <a:p>
            <a:pPr marL="0" indent="0" algn="just">
              <a:buNone/>
            </a:pPr>
            <a:endParaRPr lang="ru-RU" sz="2800" dirty="0" smtClean="0"/>
          </a:p>
          <a:p>
            <a:pPr marL="0" indent="0" algn="ctr">
              <a:buNone/>
            </a:pPr>
            <a:r>
              <a:rPr lang="ru-RU" sz="2800" b="1" dirty="0" smtClean="0"/>
              <a:t>Практическая значимость проекта:</a:t>
            </a:r>
            <a:endParaRPr lang="ru-RU" sz="2800" b="1" dirty="0"/>
          </a:p>
          <a:p>
            <a:r>
              <a:rPr lang="ru-RU" sz="2800" dirty="0" smtClean="0"/>
              <a:t> </a:t>
            </a:r>
            <a:r>
              <a:rPr lang="ru-RU" sz="2800" dirty="0"/>
              <a:t>Обогащена предметно-развивающая среда :</a:t>
            </a:r>
            <a:br>
              <a:rPr lang="ru-RU" sz="2800" dirty="0"/>
            </a:br>
            <a:r>
              <a:rPr lang="ru-RU" sz="2800" dirty="0"/>
              <a:t>- собран наглядный, литературно-художественный материал </a:t>
            </a:r>
            <a:r>
              <a:rPr lang="ru-RU" sz="2800" dirty="0" smtClean="0"/>
              <a:t>по теме</a:t>
            </a:r>
            <a:r>
              <a:rPr lang="ru-RU" sz="2800" dirty="0"/>
              <a:t>;</a:t>
            </a:r>
            <a:br>
              <a:rPr lang="ru-RU" sz="2800" dirty="0"/>
            </a:br>
            <a:r>
              <a:rPr lang="ru-RU" sz="2800" dirty="0"/>
              <a:t>- оформлены дидактические игры, закуплены настольные игры, тетради и комплекты карточек для совместной и самостоятельной  деятельности, для дальнейшего обучения </a:t>
            </a:r>
            <a:r>
              <a:rPr lang="ru-RU" sz="2800" dirty="0" smtClean="0"/>
              <a:t>чтению</a:t>
            </a:r>
          </a:p>
          <a:p>
            <a:pPr algn="just"/>
            <a:r>
              <a:rPr lang="ru-RU" sz="2800" dirty="0" smtClean="0"/>
              <a:t>Подготовлены </a:t>
            </a:r>
            <a:r>
              <a:rPr lang="ru-RU" sz="2800" dirty="0"/>
              <a:t>рекомендации для родителей по закреплению пройденного </a:t>
            </a:r>
            <a:r>
              <a:rPr lang="ru-RU" sz="2800" dirty="0" smtClean="0"/>
              <a:t>материала в игре</a:t>
            </a:r>
          </a:p>
          <a:p>
            <a:pPr marL="0" indent="0">
              <a:buNone/>
            </a:pPr>
            <a:r>
              <a:rPr lang="ru-RU" sz="2200" dirty="0"/>
              <a:t/>
            </a:r>
            <a:br>
              <a:rPr lang="ru-RU" sz="2200" dirty="0"/>
            </a:br>
            <a:endParaRPr lang="ru-RU" sz="2200" dirty="0" smtClean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30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151" y="266700"/>
            <a:ext cx="9677399" cy="997855"/>
          </a:xfrm>
        </p:spPr>
        <p:txBody>
          <a:bodyPr/>
          <a:lstStyle/>
          <a:p>
            <a:r>
              <a:rPr lang="ru-RU" dirty="0" smtClean="0"/>
              <a:t>Газета: «Классные гласные»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085850"/>
            <a:ext cx="8629649" cy="5581649"/>
          </a:xfrm>
        </p:spPr>
      </p:pic>
    </p:spTree>
    <p:extLst>
      <p:ext uri="{BB962C8B-B14F-4D97-AF65-F5344CB8AC3E}">
        <p14:creationId xmlns:p14="http://schemas.microsoft.com/office/powerpoint/2010/main" val="13273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171450"/>
            <a:ext cx="9847263" cy="933450"/>
          </a:xfrm>
        </p:spPr>
        <p:txBody>
          <a:bodyPr/>
          <a:lstStyle/>
          <a:p>
            <a:r>
              <a:rPr lang="ru-RU" dirty="0" smtClean="0"/>
              <a:t>Альбом «Весёлые гласные»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49" y="1136194"/>
            <a:ext cx="4073980" cy="54319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861365"/>
            <a:ext cx="4744583" cy="58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6" y="146958"/>
            <a:ext cx="10417629" cy="7837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Результат проекта: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2856" y="930730"/>
            <a:ext cx="10417629" cy="5927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	Разнообразие </a:t>
            </a:r>
            <a:r>
              <a:rPr lang="ru-RU" sz="2200" dirty="0"/>
              <a:t>и вариативность дидактического материала, использование продуктивной и игровой деятельности позволило ненавязчиво, опосредованно закрепить знания о гласных звуках, об особенностях их артикуляции, закрепить зрительные образы гласных букв А, О, У,Е, И, Ы, формировать основы </a:t>
            </a:r>
            <a:r>
              <a:rPr lang="ru-RU" sz="2200" dirty="0" err="1"/>
              <a:t>звуко</a:t>
            </a:r>
            <a:r>
              <a:rPr lang="ru-RU" sz="2200" dirty="0"/>
              <a:t>-буквенного анализа, развивать общую и мелкую моторику, фонематическое восприятие, познавательные процессы, коммуникативные и творческие способности детей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 smtClean="0"/>
              <a:t>	Родителей </a:t>
            </a:r>
            <a:r>
              <a:rPr lang="ru-RU" sz="2200" dirty="0"/>
              <a:t>стали активно  сотрудничать </a:t>
            </a:r>
            <a:r>
              <a:rPr lang="ru-RU" sz="2200" dirty="0" smtClean="0"/>
              <a:t>в образовательной деятельности группы. Повысилась </a:t>
            </a:r>
            <a:r>
              <a:rPr lang="ru-RU" sz="2200" dirty="0"/>
              <a:t>заинтересованность, активность, творческого участия родителей в жизни своих детей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				Таким </a:t>
            </a:r>
            <a:r>
              <a:rPr lang="ru-RU" sz="2200" dirty="0"/>
              <a:t>образом, задачи проекта </a:t>
            </a:r>
            <a:r>
              <a:rPr lang="ru-RU" sz="2200" dirty="0" smtClean="0"/>
              <a:t>выполнены!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 smtClean="0"/>
              <a:t>	Определена </a:t>
            </a:r>
            <a:r>
              <a:rPr lang="ru-RU" sz="2200" dirty="0"/>
              <a:t>перспектива на будущее: продолжать знакомить детей с понятиями «звук» и «буква» </a:t>
            </a:r>
            <a:r>
              <a:rPr lang="ru-RU" sz="2200" dirty="0" smtClean="0"/>
              <a:t> </a:t>
            </a:r>
            <a:r>
              <a:rPr lang="ru-RU" sz="2200" dirty="0"/>
              <a:t>и их графическими образами.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		. </a:t>
            </a:r>
          </a:p>
        </p:txBody>
      </p:sp>
    </p:spTree>
    <p:extLst>
      <p:ext uri="{BB962C8B-B14F-4D97-AF65-F5344CB8AC3E}">
        <p14:creationId xmlns:p14="http://schemas.microsoft.com/office/powerpoint/2010/main" val="8505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40" y="0"/>
            <a:ext cx="9151171" cy="6863379"/>
          </a:xfrm>
        </p:spPr>
      </p:pic>
    </p:spTree>
    <p:extLst>
      <p:ext uri="{BB962C8B-B14F-4D97-AF65-F5344CB8AC3E}">
        <p14:creationId xmlns:p14="http://schemas.microsoft.com/office/powerpoint/2010/main" val="118020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1457" y="506186"/>
            <a:ext cx="3722913" cy="8001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dirty="0" smtClean="0"/>
              <a:t>Актуальность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0829" y="1616528"/>
            <a:ext cx="10335984" cy="5241471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Возраст детей 5-7 лет - это период активного усвоения ребенком разговорного языка, становление и развитие всех сторон речи. В современной педагогике существует </a:t>
            </a:r>
            <a:r>
              <a:rPr lang="ru-RU" sz="2000" dirty="0" smtClean="0"/>
              <a:t>ряд проблем </a:t>
            </a:r>
            <a:r>
              <a:rPr lang="ru-RU" sz="2000" dirty="0"/>
              <a:t>готовности ребенка к школе, и одна из них - речевая. </a:t>
            </a:r>
            <a:endParaRPr lang="ru-RU" sz="20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/>
              <a:t>Под </a:t>
            </a:r>
            <a:r>
              <a:rPr lang="ru-RU" sz="2000" dirty="0"/>
              <a:t>речевой готовностью к школе понимается взаимосвязь множества компонентов, основными из которых являются звукопроизношение, фонематический слух, звуковой анализ, словарный запас, грамматический строй, связность речи. Одна из задач дошкольного учреждения - воспитать у детей качества речи, способствующие успешному овладению ими устной и письменной речью в начальной школе. Но с каждым годом увеличивается число детей, у которых проявляются нарушения чтения. Они испытывают большие трудности в осуществлении звукового анализа и синтеза слов, плохо запоминают буквы, искажают слоговую структуру слова. Это приводит к низкому темпу чтения и снижению уровня понимания прочитанного. </a:t>
            </a:r>
            <a:endParaRPr lang="ru-RU" sz="20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Формирование грамматически, лексически богатой и фонетически четкой речи, дающей возможность речевого общения и подготавливающей к обучению в школе - одна из важнейших задач в общей системе образовательной работы в детском саду </a:t>
            </a:r>
            <a:r>
              <a:rPr lang="ru-RU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7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843" y="212271"/>
            <a:ext cx="9822769" cy="1692729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accent1"/>
                </a:solidFill>
              </a:rPr>
              <a:t>Цель проекта </a:t>
            </a:r>
            <a:r>
              <a:rPr lang="ru-RU" dirty="0"/>
              <a:t>- </a:t>
            </a:r>
            <a:r>
              <a:rPr lang="ru-RU" sz="2700" dirty="0"/>
              <a:t>формирование представлений детей старшего дошкольного возраста о гласных буквах и звуках.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1843" y="1714500"/>
            <a:ext cx="10510157" cy="51435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600" dirty="0" smtClean="0">
                <a:solidFill>
                  <a:schemeClr val="accent1"/>
                </a:solidFill>
              </a:rPr>
              <a:t>Задачи </a:t>
            </a:r>
            <a:r>
              <a:rPr lang="ru-RU" sz="4600" dirty="0">
                <a:solidFill>
                  <a:schemeClr val="accent1"/>
                </a:solidFill>
              </a:rPr>
              <a:t>проекта:</a:t>
            </a:r>
          </a:p>
          <a:p>
            <a:r>
              <a:rPr lang="ru-RU" sz="3100" dirty="0"/>
              <a:t>1. Создать условия для расширения представлений детей о гласных буквах и звуках.</a:t>
            </a:r>
          </a:p>
          <a:p>
            <a:r>
              <a:rPr lang="ru-RU" sz="3100" dirty="0"/>
              <a:t>2. Способствовать формированию знаний детей о гласных звуках, особенностях их артикуляции. </a:t>
            </a:r>
            <a:endParaRPr lang="ru-RU" sz="3100" dirty="0" smtClean="0"/>
          </a:p>
          <a:p>
            <a:r>
              <a:rPr lang="ru-RU" sz="3100" dirty="0"/>
              <a:t>3. Формировать основы </a:t>
            </a:r>
            <a:r>
              <a:rPr lang="ru-RU" sz="3100" dirty="0" err="1"/>
              <a:t>звуко</a:t>
            </a:r>
            <a:r>
              <a:rPr lang="ru-RU" sz="3100" dirty="0"/>
              <a:t>-буквенного анализа на материале гласных звуков.</a:t>
            </a:r>
          </a:p>
          <a:p>
            <a:r>
              <a:rPr lang="ru-RU" sz="3100" dirty="0" smtClean="0"/>
              <a:t>4. </a:t>
            </a:r>
            <a:r>
              <a:rPr lang="ru-RU" sz="3100" dirty="0"/>
              <a:t>Закрепить зрительные образы гласных букв А, О, У, </a:t>
            </a:r>
            <a:r>
              <a:rPr lang="ru-RU" sz="3100" dirty="0" smtClean="0"/>
              <a:t>Е, И, Ы</a:t>
            </a:r>
          </a:p>
          <a:p>
            <a:r>
              <a:rPr lang="ru-RU" sz="3100" dirty="0" smtClean="0"/>
              <a:t>5</a:t>
            </a:r>
            <a:r>
              <a:rPr lang="ru-RU" sz="3100" dirty="0"/>
              <a:t>. Развивать фонематическое </a:t>
            </a:r>
            <a:r>
              <a:rPr lang="ru-RU" sz="3100" dirty="0" smtClean="0"/>
              <a:t>восприятие, </a:t>
            </a:r>
            <a:r>
              <a:rPr lang="ru-RU" sz="3100" dirty="0"/>
              <a:t>познавательные процессы, коммуникативные и творческие способности </a:t>
            </a:r>
            <a:r>
              <a:rPr lang="ru-RU" sz="3100" dirty="0" smtClean="0"/>
              <a:t>детей, общую </a:t>
            </a:r>
            <a:r>
              <a:rPr lang="ru-RU" sz="3100" dirty="0"/>
              <a:t>и мелкую моторику. </a:t>
            </a:r>
            <a:endParaRPr lang="ru-RU" sz="3100" dirty="0" smtClean="0"/>
          </a:p>
          <a:p>
            <a:r>
              <a:rPr lang="ru-RU" sz="3100" dirty="0" smtClean="0"/>
              <a:t>6. </a:t>
            </a:r>
            <a:r>
              <a:rPr lang="ru-RU" sz="3100" dirty="0"/>
              <a:t>Привлечь родителей к </a:t>
            </a:r>
            <a:r>
              <a:rPr lang="ru-RU" sz="3100" dirty="0" smtClean="0"/>
              <a:t> </a:t>
            </a:r>
            <a:r>
              <a:rPr lang="ru-RU" sz="3100" dirty="0"/>
              <a:t>тесному сотрудничеству в работе по изучению гласных букв и звуков.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8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157" y="114300"/>
            <a:ext cx="10319655" cy="230232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Участники проекта </a:t>
            </a:r>
            <a:r>
              <a:rPr lang="ru-RU" dirty="0" smtClean="0"/>
              <a:t>:</a:t>
            </a:r>
            <a:r>
              <a:rPr lang="ru-RU" sz="2700" dirty="0"/>
              <a:t> </a:t>
            </a:r>
            <a:r>
              <a:rPr lang="ru-RU" sz="2700" dirty="0" smtClean="0"/>
              <a:t>дети </a:t>
            </a:r>
            <a:r>
              <a:rPr lang="ru-RU" sz="2700" dirty="0"/>
              <a:t>старшей группы; </a:t>
            </a:r>
            <a:r>
              <a:rPr lang="ru-RU" sz="2700" dirty="0" smtClean="0"/>
              <a:t>воспитатель; родители </a:t>
            </a:r>
            <a:r>
              <a:rPr lang="ru-RU" dirty="0"/>
              <a:t>.</a:t>
            </a:r>
            <a:br>
              <a:rPr lang="ru-RU" dirty="0"/>
            </a:br>
            <a:r>
              <a:rPr lang="ru-RU" sz="4000" dirty="0">
                <a:solidFill>
                  <a:srgbClr val="C00000"/>
                </a:solidFill>
              </a:rPr>
              <a:t>Срок реализации</a:t>
            </a:r>
            <a:r>
              <a:rPr lang="ru-RU" dirty="0"/>
              <a:t>: </a:t>
            </a:r>
            <a:r>
              <a:rPr lang="ru-RU" sz="2700" dirty="0"/>
              <a:t>3</a:t>
            </a:r>
            <a:r>
              <a:rPr lang="ru-RU" sz="2700" dirty="0" smtClean="0"/>
              <a:t> </a:t>
            </a:r>
            <a:r>
              <a:rPr lang="ru-RU" sz="2700" dirty="0"/>
              <a:t>месяца (</a:t>
            </a:r>
            <a:r>
              <a:rPr lang="ru-RU" sz="2700" dirty="0" smtClean="0"/>
              <a:t>октябрь - декабрь.)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4000" dirty="0">
                <a:solidFill>
                  <a:srgbClr val="C00000"/>
                </a:solidFill>
              </a:rPr>
              <a:t>Тип </a:t>
            </a:r>
            <a:r>
              <a:rPr lang="ru-RU" sz="4000" dirty="0" smtClean="0">
                <a:solidFill>
                  <a:srgbClr val="C00000"/>
                </a:solidFill>
              </a:rPr>
              <a:t>проекта</a:t>
            </a:r>
            <a:r>
              <a:rPr lang="ru-RU" dirty="0" smtClean="0"/>
              <a:t>: </a:t>
            </a:r>
            <a:r>
              <a:rPr lang="ru-RU" sz="2700" dirty="0" smtClean="0"/>
              <a:t>краткосрочный, обучающий, творческий.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7157" y="2416628"/>
            <a:ext cx="10319655" cy="44413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C00000"/>
                </a:solidFill>
              </a:rPr>
              <a:t>Предполагаемые результаты: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- Сформируются знания детей о гласных звуках, об особенностях их артикуляции.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/>
              <a:t>- Закрепятся зрительные образы гласных букв А, О, </a:t>
            </a:r>
            <a:r>
              <a:rPr lang="ru-RU" sz="2400" dirty="0" smtClean="0"/>
              <a:t>У,Е, </a:t>
            </a:r>
            <a:r>
              <a:rPr lang="ru-RU" sz="2400" dirty="0"/>
              <a:t>И, </a:t>
            </a:r>
            <a:r>
              <a:rPr lang="ru-RU" sz="2400" dirty="0" smtClean="0"/>
              <a:t>Ы, дети </a:t>
            </a:r>
            <a:r>
              <a:rPr lang="ru-RU" sz="2400" dirty="0"/>
              <a:t>будут дифференцировать понятия “звук – буква”.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-Проект </a:t>
            </a:r>
            <a:r>
              <a:rPr lang="ru-RU" sz="2400" dirty="0"/>
              <a:t>будет способствовать развитию фонематического слуха, речевого дыхания, общей и мелкой моторики.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-В </a:t>
            </a:r>
            <a:r>
              <a:rPr lang="ru-RU" sz="2400" dirty="0"/>
              <a:t>процессе реализации проекта будут развиваться познавательные, коммуникативные и творческие способности детей</a:t>
            </a:r>
            <a:r>
              <a:rPr lang="ru-RU" sz="2400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-Родители будут активными участниками образовательного процесса.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26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843" y="247651"/>
            <a:ext cx="9822769" cy="781049"/>
          </a:xfrm>
        </p:spPr>
        <p:txBody>
          <a:bodyPr>
            <a:normAutofit fontScale="90000"/>
          </a:bodyPr>
          <a:lstStyle/>
          <a:p>
            <a:r>
              <a:rPr lang="en-US" dirty="0"/>
              <a:t>I</a:t>
            </a:r>
            <a:r>
              <a:rPr lang="en-US" dirty="0">
                <a:solidFill>
                  <a:srgbClr val="C00000"/>
                </a:solidFill>
              </a:rPr>
              <a:t>. </a:t>
            </a:r>
            <a:r>
              <a:rPr lang="ru-RU" dirty="0">
                <a:solidFill>
                  <a:srgbClr val="C00000"/>
                </a:solidFill>
              </a:rPr>
              <a:t>Организационный </a:t>
            </a:r>
            <a:r>
              <a:rPr lang="ru-RU" dirty="0" smtClean="0">
                <a:solidFill>
                  <a:srgbClr val="C00000"/>
                </a:solidFill>
              </a:rPr>
              <a:t>(подготовительный) </a:t>
            </a:r>
            <a:r>
              <a:rPr lang="ru-RU" dirty="0">
                <a:solidFill>
                  <a:srgbClr val="C00000"/>
                </a:solidFill>
              </a:rPr>
              <a:t>этап.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1843" y="857250"/>
            <a:ext cx="10510157" cy="600074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dirty="0" smtClean="0"/>
              <a:t>Была выявлена проблема: практически все дети группы не различают </a:t>
            </a:r>
            <a:r>
              <a:rPr lang="ru-RU" sz="2800" dirty="0"/>
              <a:t>понятия «звук» и «буква», </a:t>
            </a:r>
            <a:r>
              <a:rPr lang="ru-RU" sz="2800" dirty="0" smtClean="0"/>
              <a:t>не знают звуков,  графических образов </a:t>
            </a:r>
            <a:r>
              <a:rPr lang="ru-RU" sz="2800" dirty="0"/>
              <a:t>букв</a:t>
            </a:r>
            <a:r>
              <a:rPr lang="ru-RU" sz="2800" dirty="0" smtClean="0"/>
              <a:t>, делают ошибки </a:t>
            </a:r>
            <a:r>
              <a:rPr lang="ru-RU" sz="2800" dirty="0"/>
              <a:t>в </a:t>
            </a:r>
            <a:r>
              <a:rPr lang="ru-RU" sz="2800" dirty="0" smtClean="0"/>
              <a:t>звукопроизношении , слоговой структуре слов, у многих  нарушено фонематическое восприятие,   грамматический строй речи;</a:t>
            </a:r>
            <a:endParaRPr lang="ru-RU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dirty="0" smtClean="0"/>
              <a:t>поставлена цель, задачи, определены предполагаемые результаты </a:t>
            </a:r>
            <a:r>
              <a:rPr lang="ru-RU" sz="2800" dirty="0"/>
              <a:t>проекта;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dirty="0" smtClean="0"/>
              <a:t> изучена методическая литература </a:t>
            </a:r>
            <a:r>
              <a:rPr lang="ru-RU" sz="2800" dirty="0"/>
              <a:t>для реализации </a:t>
            </a:r>
            <a:r>
              <a:rPr lang="ru-RU" sz="2800" dirty="0" smtClean="0"/>
              <a:t>проекта; закуплены для каждого рабочие тетради, сделаны комплекты букв;</a:t>
            </a:r>
            <a:endParaRPr lang="ru-RU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800" dirty="0" smtClean="0"/>
              <a:t>подобрана художественная литература (В</a:t>
            </a:r>
            <a:r>
              <a:rPr lang="ru-RU" sz="2800" dirty="0"/>
              <a:t>. </a:t>
            </a:r>
            <a:r>
              <a:rPr lang="ru-RU" sz="2800" dirty="0" err="1"/>
              <a:t>Крупин</a:t>
            </a:r>
            <a:r>
              <a:rPr lang="ru-RU" sz="2800" dirty="0"/>
              <a:t> «Первый букварь»; В. Драгунский «Заколдованная буква», стихотворения - С. Михалков «Лесная академия»; В. Берестов «</a:t>
            </a:r>
            <a:r>
              <a:rPr lang="ru-RU" sz="2800" dirty="0" err="1"/>
              <a:t>Читалочка</a:t>
            </a:r>
            <a:r>
              <a:rPr lang="ru-RU" sz="2800" dirty="0"/>
              <a:t>», «Гласные тянутся к песенке звонкой…»; С. Маршак «Ты эти буквы заучи…»; Б. </a:t>
            </a:r>
            <a:r>
              <a:rPr lang="ru-RU" sz="2800" dirty="0" err="1"/>
              <a:t>Заходер</a:t>
            </a:r>
            <a:r>
              <a:rPr lang="ru-RU" sz="2800" dirty="0"/>
              <a:t> «Песенка-азбука</a:t>
            </a:r>
            <a:r>
              <a:rPr lang="ru-RU" sz="2800" dirty="0" smtClean="0"/>
              <a:t>»); артикуляционная гимнастика: </a:t>
            </a:r>
            <a:r>
              <a:rPr lang="ru-RU" sz="2800" dirty="0"/>
              <a:t>«Язычок в зоопарке», «Язычок повар</a:t>
            </a:r>
            <a:r>
              <a:rPr lang="ru-RU" sz="2800" dirty="0" smtClean="0"/>
              <a:t>»; дыхательные упражнения : «Капуста растет», «Кислое яблоко», «Весёлое настроение» и др.(автор  </a:t>
            </a:r>
            <a:r>
              <a:rPr lang="ru-RU" sz="2800" dirty="0" err="1" smtClean="0"/>
              <a:t>Гуськова</a:t>
            </a:r>
            <a:r>
              <a:rPr lang="ru-RU" sz="2800" dirty="0" smtClean="0"/>
              <a:t> А.А. «Развитие </a:t>
            </a:r>
            <a:r>
              <a:rPr lang="ru-RU" sz="2800" dirty="0" err="1" smtClean="0"/>
              <a:t>речедвигательной</a:t>
            </a:r>
            <a:r>
              <a:rPr lang="ru-RU" sz="2800" dirty="0" smtClean="0"/>
              <a:t> координации детей»)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92925" y="130629"/>
            <a:ext cx="8911687" cy="16328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95450" y="514350"/>
            <a:ext cx="10363200" cy="6191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200" dirty="0"/>
          </a:p>
          <a:p>
            <a:r>
              <a:rPr lang="ru-RU" sz="2200" dirty="0" smtClean="0"/>
              <a:t>наглядный </a:t>
            </a:r>
            <a:r>
              <a:rPr lang="ru-RU" sz="2200" dirty="0"/>
              <a:t>материал (плакаты – «Азбука», «Поющие гласные», большие наглядные гласные буквы , «Звуковые домики»); </a:t>
            </a:r>
            <a:endParaRPr lang="ru-RU" sz="2200" dirty="0" smtClean="0"/>
          </a:p>
          <a:p>
            <a:r>
              <a:rPr lang="ru-RU" sz="2200" dirty="0" smtClean="0"/>
              <a:t>СД –диски: «Веселая </a:t>
            </a:r>
            <a:r>
              <a:rPr lang="ru-RU" sz="2200" dirty="0" err="1" smtClean="0"/>
              <a:t>логоритмика</a:t>
            </a:r>
            <a:r>
              <a:rPr lang="ru-RU" sz="2200" dirty="0" smtClean="0"/>
              <a:t>», «Музыкальный букварь»;</a:t>
            </a:r>
            <a:endParaRPr lang="ru-RU" sz="2200" dirty="0"/>
          </a:p>
          <a:p>
            <a:r>
              <a:rPr lang="ru-RU" sz="2200" dirty="0" smtClean="0"/>
              <a:t>дидактические и словесные  </a:t>
            </a:r>
            <a:r>
              <a:rPr lang="ru-RU" sz="2200" dirty="0"/>
              <a:t>игры («На какой звук начинается слово?», «Сложи гласную», «Определи место звука в слоге, слове», «Волшебные </a:t>
            </a:r>
            <a:r>
              <a:rPr lang="ru-RU" sz="2200" dirty="0" smtClean="0"/>
              <a:t>кубики»: найди гласные, придумай слово, составь предложение </a:t>
            </a:r>
            <a:r>
              <a:rPr lang="ru-RU" sz="2200" dirty="0"/>
              <a:t>, «Прочитай слияние», Лото «Гласные», «Нарисуй пальчиком букву», «Составь из палочек</a:t>
            </a:r>
            <a:r>
              <a:rPr lang="ru-RU" sz="2200" dirty="0" smtClean="0"/>
              <a:t>», </a:t>
            </a:r>
            <a:r>
              <a:rPr lang="ru-RU" sz="2200" dirty="0"/>
              <a:t>«Изобрази букву</a:t>
            </a:r>
            <a:r>
              <a:rPr lang="ru-RU" sz="2200" dirty="0" smtClean="0"/>
              <a:t>», </a:t>
            </a:r>
            <a:r>
              <a:rPr lang="ru-RU" sz="2200" dirty="0"/>
              <a:t>«Потрогай и угадай</a:t>
            </a:r>
            <a:r>
              <a:rPr lang="ru-RU" sz="2200" dirty="0" smtClean="0"/>
              <a:t>»,  </a:t>
            </a:r>
            <a:r>
              <a:rPr lang="ru-RU" sz="2200" dirty="0"/>
              <a:t>«Веришь — не веришь</a:t>
            </a:r>
            <a:r>
              <a:rPr lang="ru-RU" sz="2200" dirty="0" smtClean="0"/>
              <a:t>», </a:t>
            </a:r>
            <a:r>
              <a:rPr lang="ru-RU" sz="2200" dirty="0"/>
              <a:t>«Поймай гласный звук</a:t>
            </a:r>
            <a:r>
              <a:rPr lang="ru-RU" sz="2200" dirty="0" smtClean="0"/>
              <a:t>», «Есть ли звук в слоге, слове» и т.д.)</a:t>
            </a:r>
            <a:endParaRPr lang="ru-RU" sz="2200" dirty="0"/>
          </a:p>
          <a:p>
            <a:r>
              <a:rPr lang="ru-RU" sz="2200" dirty="0" smtClean="0"/>
              <a:t>Закуплены </a:t>
            </a:r>
            <a:r>
              <a:rPr lang="ru-RU" sz="2200" dirty="0"/>
              <a:t>настольные игры ( Лото «Буквы и цифры», «Учим буквы», Магнитные игры, «Азбука на магнитах» и т.д.);</a:t>
            </a:r>
          </a:p>
          <a:p>
            <a:r>
              <a:rPr lang="ru-RU" sz="2200" dirty="0" smtClean="0"/>
              <a:t>Для </a:t>
            </a:r>
            <a:r>
              <a:rPr lang="ru-RU" sz="2200" dirty="0"/>
              <a:t>каждого ребёнка сделан комплект карточек-букв;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>Подготовлена информация  в уголок для родителей: «Как помочь ребенку запомнить гласные буквы и звуки», «Играем с гласными», «Артикуляционная гимнастика»,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4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50" y="1"/>
            <a:ext cx="9732962" cy="8327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II. </a:t>
            </a:r>
            <a:r>
              <a:rPr lang="ru-RU" dirty="0">
                <a:solidFill>
                  <a:srgbClr val="C00000"/>
                </a:solidFill>
              </a:rPr>
              <a:t>Основной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этап.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3050" y="285750"/>
            <a:ext cx="10648950" cy="36004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dirty="0" smtClean="0"/>
              <a:t>- </a:t>
            </a:r>
            <a:r>
              <a:rPr lang="ru-RU" sz="2200" dirty="0"/>
              <a:t>Проведение НОД по обучению </a:t>
            </a:r>
            <a:r>
              <a:rPr lang="ru-RU" sz="2200" dirty="0" smtClean="0"/>
              <a:t>грамоте:</a:t>
            </a: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1</a:t>
            </a:r>
            <a:r>
              <a:rPr lang="ru-RU" dirty="0"/>
              <a:t>. Знакомство с гласной буквой А и звуком [а]. Цель: формирование </a:t>
            </a:r>
            <a:r>
              <a:rPr lang="ru-RU" dirty="0" smtClean="0"/>
              <a:t>	представлений </a:t>
            </a:r>
            <a:r>
              <a:rPr lang="ru-RU" dirty="0"/>
              <a:t>о звуке [а], букве 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2</a:t>
            </a:r>
            <a:r>
              <a:rPr lang="ru-RU" dirty="0"/>
              <a:t>. Знакомство с гласной буквой О и звуком [о]. Цель: формирование </a:t>
            </a:r>
            <a:r>
              <a:rPr lang="ru-RU" dirty="0" smtClean="0"/>
              <a:t>	представлений </a:t>
            </a:r>
            <a:r>
              <a:rPr lang="ru-RU" dirty="0"/>
              <a:t>детей о звуке [о] и букве 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3</a:t>
            </a:r>
            <a:r>
              <a:rPr lang="ru-RU" dirty="0"/>
              <a:t>. Знакомство с гласной буквой У и звуком [у]. Цель: формирование </a:t>
            </a:r>
            <a:r>
              <a:rPr lang="ru-RU" dirty="0" smtClean="0"/>
              <a:t>		представлений </a:t>
            </a:r>
            <a:r>
              <a:rPr lang="ru-RU" dirty="0"/>
              <a:t>детей о звуке [у] и букве У</a:t>
            </a:r>
            <a:r>
              <a:rPr lang="ru-RU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4. </a:t>
            </a:r>
            <a:r>
              <a:rPr lang="ru-RU" dirty="0"/>
              <a:t>Знакомство с гласной буквой </a:t>
            </a:r>
            <a:r>
              <a:rPr lang="ru-RU" dirty="0" smtClean="0"/>
              <a:t>Е и </a:t>
            </a:r>
            <a:r>
              <a:rPr lang="ru-RU" dirty="0"/>
              <a:t>звуком </a:t>
            </a:r>
            <a:r>
              <a:rPr lang="ru-RU" dirty="0" smtClean="0"/>
              <a:t>[е]. </a:t>
            </a:r>
            <a:r>
              <a:rPr lang="ru-RU" dirty="0"/>
              <a:t>Цель: формирование </a:t>
            </a:r>
            <a:r>
              <a:rPr lang="ru-RU" dirty="0" smtClean="0"/>
              <a:t>	представлений </a:t>
            </a:r>
            <a:r>
              <a:rPr lang="ru-RU" dirty="0"/>
              <a:t>детей о звуке </a:t>
            </a:r>
            <a:r>
              <a:rPr lang="ru-RU" dirty="0" smtClean="0"/>
              <a:t>[е] </a:t>
            </a:r>
            <a:r>
              <a:rPr lang="ru-RU" dirty="0"/>
              <a:t>и букве </a:t>
            </a:r>
            <a:r>
              <a:rPr lang="ru-RU" dirty="0" smtClean="0"/>
              <a:t>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5. </a:t>
            </a:r>
            <a:r>
              <a:rPr lang="ru-RU" dirty="0"/>
              <a:t>Знакомство с гласной буквой И</a:t>
            </a:r>
            <a:r>
              <a:rPr lang="ru-RU" dirty="0" smtClean="0"/>
              <a:t> </a:t>
            </a:r>
            <a:r>
              <a:rPr lang="ru-RU" dirty="0"/>
              <a:t>и звуком </a:t>
            </a:r>
            <a:r>
              <a:rPr lang="ru-RU" dirty="0" smtClean="0"/>
              <a:t>[и]. </a:t>
            </a:r>
            <a:r>
              <a:rPr lang="ru-RU" dirty="0"/>
              <a:t>Цель: формирование </a:t>
            </a:r>
            <a:r>
              <a:rPr lang="ru-RU" dirty="0" smtClean="0"/>
              <a:t>	представлений </a:t>
            </a:r>
            <a:r>
              <a:rPr lang="ru-RU" dirty="0"/>
              <a:t>детей о звуке </a:t>
            </a:r>
            <a:r>
              <a:rPr lang="ru-RU" dirty="0" smtClean="0"/>
              <a:t>[и] </a:t>
            </a:r>
            <a:r>
              <a:rPr lang="ru-RU" dirty="0"/>
              <a:t>и букве </a:t>
            </a:r>
            <a:r>
              <a:rPr lang="ru-RU" dirty="0" smtClean="0"/>
              <a:t>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6. </a:t>
            </a:r>
            <a:r>
              <a:rPr lang="ru-RU" dirty="0"/>
              <a:t>Знакомство с гласной буквой </a:t>
            </a:r>
            <a:r>
              <a:rPr lang="ru-RU" dirty="0" smtClean="0"/>
              <a:t>Ы </a:t>
            </a:r>
            <a:r>
              <a:rPr lang="ru-RU" dirty="0"/>
              <a:t>и звуком </a:t>
            </a:r>
            <a:r>
              <a:rPr lang="ru-RU" dirty="0" smtClean="0"/>
              <a:t>[ы]. </a:t>
            </a:r>
            <a:r>
              <a:rPr lang="ru-RU" dirty="0"/>
              <a:t>Цель: формирование </a:t>
            </a:r>
            <a:r>
              <a:rPr lang="ru-RU" dirty="0" smtClean="0"/>
              <a:t>	представлений </a:t>
            </a:r>
            <a:r>
              <a:rPr lang="ru-RU" dirty="0"/>
              <a:t>детей о звуке </a:t>
            </a:r>
            <a:r>
              <a:rPr lang="ru-RU" dirty="0" smtClean="0"/>
              <a:t>[ы] </a:t>
            </a:r>
            <a:r>
              <a:rPr lang="ru-RU" dirty="0"/>
              <a:t>и букве </a:t>
            </a:r>
            <a:r>
              <a:rPr lang="ru-RU" dirty="0" smtClean="0"/>
              <a:t>Ы.</a:t>
            </a: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39" y="3695700"/>
            <a:ext cx="6580832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0" y="228600"/>
            <a:ext cx="5543550" cy="16764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Комплекты карточек с буквами для занятий и индивидуальной работы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95" y="624110"/>
            <a:ext cx="4493084" cy="59907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3" y="2300510"/>
            <a:ext cx="5752507" cy="43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190500"/>
            <a:ext cx="10116910" cy="16383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1" dirty="0" smtClean="0"/>
              <a:t>Прописи для развития </a:t>
            </a:r>
            <a:br>
              <a:rPr lang="ru-RU" sz="2700" b="1" dirty="0" smtClean="0"/>
            </a:br>
            <a:r>
              <a:rPr lang="ru-RU" sz="2700" b="1" dirty="0" smtClean="0"/>
              <a:t>	мелкой моторики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							</a:t>
            </a:r>
            <a:r>
              <a:rPr lang="ru-RU" sz="2400" dirty="0"/>
              <a:t>	</a:t>
            </a:r>
            <a:r>
              <a:rPr lang="ru-RU" sz="2400" dirty="0" smtClean="0"/>
              <a:t>							</a:t>
            </a:r>
            <a:r>
              <a:rPr lang="ru-RU" sz="2400" b="1" dirty="0" smtClean="0"/>
              <a:t>« </a:t>
            </a:r>
            <a:r>
              <a:rPr lang="ru-RU" sz="2700" b="1" dirty="0" smtClean="0"/>
              <a:t>Звуковые домики »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0" y="1638300"/>
            <a:ext cx="6026848" cy="4800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61" y="2172722"/>
            <a:ext cx="5307239" cy="42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307</TotalTime>
  <Words>939</Words>
  <Application>Microsoft Office PowerPoint</Application>
  <PresentationFormat>Широкоэкранный</PresentationFormat>
  <Paragraphs>75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Легкий дым</vt:lpstr>
      <vt:lpstr>Проект: « В мире гласных звуков и букв»</vt:lpstr>
      <vt:lpstr>Актуальность</vt:lpstr>
      <vt:lpstr>Цель проекта - формирование представлений детей старшего дошкольного возраста о гласных буквах и звуках.</vt:lpstr>
      <vt:lpstr>Участники проекта : дети старшей группы; воспитатель; родители . Срок реализации: 3 месяца (октябрь - декабрь.) Тип проекта: краткосрочный, обучающий, творческий. </vt:lpstr>
      <vt:lpstr>I. Организационный (подготовительный) этап.</vt:lpstr>
      <vt:lpstr>Презентация PowerPoint</vt:lpstr>
      <vt:lpstr>II. Основной  этап.</vt:lpstr>
      <vt:lpstr>Комплекты карточек с буквами для занятий и индивидуальной работы</vt:lpstr>
      <vt:lpstr> Прописи для развития   мелкой моторики.                « Звуковые домики » </vt:lpstr>
      <vt:lpstr>Коммуникация: составление звуковых историй (например, [А] - Аня съела арбуз, апельсин, абрикос, ананас. Открыла азбуку и увидела автобус, автомат, акулу, Айболита); придумывание сказок про гласные; загадывание и разгадывание загадок о буквах, прослушивание и заучивание стихотворений о буквах и звуках (А, У, О, И),чтение художественной литературы по тематике; пропевание гласных звуков по СД-диску </vt:lpstr>
      <vt:lpstr>Дидактические и словесные       игры:</vt:lpstr>
      <vt:lpstr>Игры с крупой, песком</vt:lpstr>
      <vt:lpstr>Настольно- печатные игры:</vt:lpstr>
      <vt:lpstr>Художественное творчество: раскрашивание гласных букв; рисование традиционными и нетрадиционными способами (на песке, крупе); аппликация (скатывание бумаги, обрывная аппликация); лепка из пластилина; конструирование (счетные палочки, кубики, мозаика). </vt:lpstr>
      <vt:lpstr>III. Заключительный этап.</vt:lpstr>
      <vt:lpstr>Газета: «Классные гласные»</vt:lpstr>
      <vt:lpstr>Альбом «Весёлые гласные»</vt:lpstr>
      <vt:lpstr>Результат проекта: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35</cp:revision>
  <dcterms:created xsi:type="dcterms:W3CDTF">2019-02-05T04:14:52Z</dcterms:created>
  <dcterms:modified xsi:type="dcterms:W3CDTF">2019-03-19T06:17:24Z</dcterms:modified>
</cp:coreProperties>
</file>