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5" r:id="rId4"/>
    <p:sldId id="277" r:id="rId5"/>
    <p:sldId id="264" r:id="rId6"/>
    <p:sldId id="263" r:id="rId7"/>
    <p:sldId id="266" r:id="rId8"/>
    <p:sldId id="271" r:id="rId9"/>
    <p:sldId id="262" r:id="rId10"/>
    <p:sldId id="267" r:id="rId11"/>
    <p:sldId id="268" r:id="rId12"/>
    <p:sldId id="269" r:id="rId13"/>
    <p:sldId id="276" r:id="rId14"/>
    <p:sldId id="270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A21"/>
    <a:srgbClr val="1BF13F"/>
    <a:srgbClr val="C547C5"/>
    <a:srgbClr val="BBC844"/>
    <a:srgbClr val="3FCACD"/>
    <a:srgbClr val="20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66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15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47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8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81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8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1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5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13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0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92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F6C89-8CD7-4670-B7FB-E2EFBEDD2899}" type="datetimeFigureOut">
              <a:rPr lang="ru-RU" smtClean="0"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66D59-CC17-4154-97A9-9043CBAD85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0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6552728" cy="147002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МАДОУ «Детский сад комбинированного вида №34»   </a:t>
            </a:r>
            <a:r>
              <a:rPr lang="ru-RU" sz="2400" b="1" dirty="0" smtClean="0">
                <a:solidFill>
                  <a:prstClr val="black"/>
                </a:solidFill>
              </a:rPr>
              <a:t>г. Хабаровск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33843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Презентация для родителей 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Ознакомление с основной образовательной программой дошкольного образовательного учреждения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2016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04664"/>
            <a:ext cx="7488832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4600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4600" b="1" i="1" dirty="0" smtClean="0">
                <a:solidFill>
                  <a:srgbClr val="7030A0"/>
                </a:solidFill>
              </a:rPr>
              <a:t>ОБРАЗОВАТЕЛЬНЫЕ ОБЛАСТИ: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2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endParaRPr lang="ru-RU" sz="29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sz="2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5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064896" cy="576064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Познавательное развитие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 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Речевое развитие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554461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 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3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064896" cy="5832648"/>
          </a:xfrm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Arial"/>
              </a:rPr>
              <a:t>Модель </a:t>
            </a:r>
            <a:r>
              <a:rPr lang="ru-RU" sz="1800" b="1" dirty="0">
                <a:solidFill>
                  <a:srgbClr val="7030A0"/>
                </a:solidFill>
                <a:latin typeface="Arial"/>
              </a:rPr>
              <a:t>выпускника </a:t>
            </a:r>
            <a:r>
              <a:rPr lang="ru-RU" sz="1800" b="1" dirty="0" smtClean="0">
                <a:solidFill>
                  <a:srgbClr val="7030A0"/>
                </a:solidFill>
                <a:latin typeface="Arial"/>
              </a:rPr>
              <a:t>ДОУ: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/>
              </a:rPr>
              <a:t>-</a:t>
            </a:r>
            <a:r>
              <a:rPr lang="ru-RU" sz="1800" dirty="0">
                <a:latin typeface="Arial"/>
              </a:rPr>
              <a:t>Владеет основными культурными способами деятельности</a:t>
            </a:r>
            <a:r>
              <a:rPr lang="ru-RU" sz="1800" dirty="0" smtClean="0">
                <a:latin typeface="Arial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/>
              </a:rPr>
              <a:t>-</a:t>
            </a:r>
            <a:r>
              <a:rPr lang="ru-RU" sz="1800" dirty="0">
                <a:latin typeface="Arial"/>
              </a:rPr>
              <a:t>Проявляет инициативу и самостоятельность</a:t>
            </a:r>
            <a:r>
              <a:rPr lang="ru-RU" sz="1800" dirty="0" smtClean="0">
                <a:latin typeface="Arial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/>
              </a:rPr>
              <a:t>-</a:t>
            </a:r>
            <a:r>
              <a:rPr lang="ru-RU" sz="1800" dirty="0">
                <a:latin typeface="Arial"/>
              </a:rPr>
              <a:t>Положительно относится к миру, к людям, , самому себе, участвует в совместных играх, способен договариваться</a:t>
            </a:r>
            <a:r>
              <a:rPr lang="ru-RU" sz="1800" dirty="0" smtClean="0">
                <a:latin typeface="Arial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/>
              </a:rPr>
              <a:t>-</a:t>
            </a:r>
            <a:r>
              <a:rPr lang="ru-RU" sz="1800" dirty="0">
                <a:latin typeface="Arial"/>
              </a:rPr>
              <a:t>Адекватно проявляет свои чувства</a:t>
            </a:r>
            <a:r>
              <a:rPr lang="ru-RU" sz="1800" dirty="0" smtClean="0">
                <a:latin typeface="Arial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/>
              </a:rPr>
              <a:t>-</a:t>
            </a:r>
            <a:r>
              <a:rPr lang="ru-RU" sz="1800" dirty="0">
                <a:latin typeface="Arial"/>
              </a:rPr>
              <a:t>Владеет разными формами и видами игр</a:t>
            </a:r>
            <a:r>
              <a:rPr lang="ru-RU" sz="1800" dirty="0" smtClean="0">
                <a:latin typeface="Arial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/>
              </a:rPr>
              <a:t>-</a:t>
            </a:r>
            <a:r>
              <a:rPr lang="ru-RU" sz="1800" dirty="0">
                <a:latin typeface="Arial"/>
              </a:rPr>
              <a:t>Хорошо владеет устной речью, может выражать свои мысли и желания</a:t>
            </a:r>
            <a:r>
              <a:rPr lang="ru-RU" sz="1800" dirty="0" smtClean="0">
                <a:latin typeface="Arial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/>
              </a:rPr>
              <a:t>-</a:t>
            </a:r>
            <a:r>
              <a:rPr lang="ru-RU" sz="1800" dirty="0">
                <a:latin typeface="Arial"/>
              </a:rPr>
              <a:t>Развита мелкая моторика</a:t>
            </a:r>
            <a:r>
              <a:rPr lang="ru-RU" sz="1800" dirty="0" smtClean="0">
                <a:latin typeface="Arial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/>
              </a:rPr>
              <a:t>-</a:t>
            </a:r>
            <a:r>
              <a:rPr lang="ru-RU" sz="1800" dirty="0">
                <a:latin typeface="Arial"/>
              </a:rPr>
              <a:t>Способен к волевым усилиям , может следовать социальным нормам поведения в различных видах деятельности</a:t>
            </a:r>
            <a:r>
              <a:rPr lang="ru-RU" sz="1800" dirty="0" smtClean="0">
                <a:latin typeface="Arial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/>
              </a:rPr>
              <a:t>-</a:t>
            </a:r>
            <a:r>
              <a:rPr lang="ru-RU" sz="1800" dirty="0">
                <a:latin typeface="Arial"/>
              </a:rPr>
              <a:t>Соблюдает правила безопасного поведения и личной гигиены.-Проявляет любознательность, интересуется причинно-следственными связями, склонен наблюдать , экспериментировать.-Обладает начальными знаниями о себе, природном и социальном мире, в котором </a:t>
            </a:r>
            <a:r>
              <a:rPr lang="ru-RU" sz="1800" dirty="0" smtClean="0">
                <a:latin typeface="Arial"/>
              </a:rPr>
              <a:t>живет.</a:t>
            </a:r>
            <a:endParaRPr lang="ru-RU" sz="18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484368" cy="650503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Формы взаимодействия педагогического коллектива с семьями детей.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268760"/>
            <a:ext cx="6688832" cy="3960440"/>
          </a:xfrm>
        </p:spPr>
        <p:txBody>
          <a:bodyPr>
            <a:normAutofit/>
          </a:bodyPr>
          <a:lstStyle/>
          <a:p>
            <a:endPara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-Родительские собрания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Родительский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клуб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Консультации индивидуальные и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групповые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Привлечение к участию в конкурсах,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акциях, выставках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Наглядная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совместных праздников и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развлечений, спортивных мероприятиях.</a:t>
            </a: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2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26876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областях, через: 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0" b="9694"/>
          <a:stretch/>
        </p:blipFill>
        <p:spPr>
          <a:xfrm>
            <a:off x="-3024" y="3717032"/>
            <a:ext cx="9144000" cy="22444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4717" y="4149080"/>
            <a:ext cx="12451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1400" b="1" dirty="0">
                <a:solidFill>
                  <a:srgbClr val="7030A0"/>
                </a:solidFill>
                <a:latin typeface="+mj-lt"/>
              </a:rPr>
              <a:t>Различные </a:t>
            </a:r>
            <a:endParaRPr lang="ru-RU" sz="1400" b="1" dirty="0" smtClean="0">
              <a:solidFill>
                <a:srgbClr val="7030A0"/>
              </a:solidFill>
              <a:latin typeface="+mj-lt"/>
            </a:endParaRPr>
          </a:p>
          <a:p>
            <a:pPr lvl="0" algn="ctr"/>
            <a:r>
              <a:rPr lang="ru-RU" sz="1400" b="1" dirty="0" smtClean="0">
                <a:solidFill>
                  <a:srgbClr val="7030A0"/>
                </a:solidFill>
                <a:latin typeface="+mj-lt"/>
              </a:rPr>
              <a:t>виды </a:t>
            </a:r>
          </a:p>
          <a:p>
            <a:pPr lvl="0" algn="ctr"/>
            <a:r>
              <a:rPr lang="ru-RU" sz="1400" b="1" dirty="0" smtClean="0">
                <a:solidFill>
                  <a:srgbClr val="7030A0"/>
                </a:solidFill>
                <a:latin typeface="+mj-lt"/>
              </a:rPr>
              <a:t>детской </a:t>
            </a:r>
          </a:p>
          <a:p>
            <a:pPr lvl="0" algn="ctr"/>
            <a:r>
              <a:rPr lang="ru-RU" sz="1400" b="1" dirty="0" smtClean="0">
                <a:solidFill>
                  <a:srgbClr val="7030A0"/>
                </a:solidFill>
                <a:latin typeface="+mj-lt"/>
              </a:rPr>
              <a:t>деятельности</a:t>
            </a:r>
            <a:endParaRPr lang="ru-RU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7551" y="4331967"/>
            <a:ext cx="1042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Режимные</a:t>
            </a: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моменты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0893" y="4149080"/>
            <a:ext cx="9766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002060"/>
                </a:solidFill>
              </a:rPr>
              <a:t>Самостоя</a:t>
            </a:r>
            <a:r>
              <a:rPr lang="ru-RU" sz="1400" b="1" dirty="0" smtClean="0">
                <a:solidFill>
                  <a:srgbClr val="002060"/>
                </a:solidFill>
              </a:rPr>
              <a:t>-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тельная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 деятель-</a:t>
            </a:r>
          </a:p>
          <a:p>
            <a:pPr algn="ctr"/>
            <a:r>
              <a:rPr lang="ru-RU" sz="1400" b="1" dirty="0" err="1" smtClean="0">
                <a:solidFill>
                  <a:srgbClr val="002060"/>
                </a:solidFill>
              </a:rPr>
              <a:t>ность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68344" y="4158429"/>
            <a:ext cx="9398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Взаимо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действие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с родите-</a:t>
            </a:r>
          </a:p>
          <a:p>
            <a:pPr algn="ctr"/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лями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95880">
            <a:off x="561372" y="1113629"/>
            <a:ext cx="4615938" cy="19985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СПАСИБО, ЧТО 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Monotype Corsiva" panose="03010101010201010101" pitchFamily="66" charset="0"/>
              </a:rPr>
              <a:t>ВЫ С НАМИ !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980728"/>
            <a:ext cx="6944816" cy="5472608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 МАДОУ №34 разработана в соответствии с федеральным государственным образовательным стандартом дошкольного образования (Приказ Министерства образования и науки РФ от 17.10.2013 г. №1155), с учетом примерной образовательной программы дошкольного образования «Детство»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Т.И.Бабаева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А.Г.Гогоберидзе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«ДЕТСТВО- ПРЕСС», 2014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Программа принята педагогическим советом( протокол № 1,от 08.06.2016 г) и утверждена заведующим. Содержание программы учитывает возрастные и индивидуальные особенности детей, воспитывающихся в ДОУ.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учреждении функционирует 13 групп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группа для детей раннего возраста (общеразвивающей направленности);</a:t>
            </a:r>
          </a:p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группы для детей младшего возраста (общеразвивающей направленности)</a:t>
            </a:r>
          </a:p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группы среднего возраста (общеразвивающей направленности)</a:t>
            </a:r>
          </a:p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группы старшего возраста (общеразвивающей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аправленности)</a:t>
            </a:r>
          </a:p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группы подготовительные (общеразвивающей направленности)</a:t>
            </a:r>
          </a:p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группа старшего возраста, для детей с задержкой психического развития (дети ОВЗ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	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980728"/>
            <a:ext cx="6944816" cy="5256584"/>
          </a:xfrm>
        </p:spPr>
        <p:txBody>
          <a:bodyPr>
            <a:noAutofit/>
          </a:bodyPr>
          <a:lstStyle/>
          <a:p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 в МАДОУ № 34 функционируют в режиме 5-ти дневной рабочей недели, с 7.00 часов до 19.00 часов.</a:t>
            </a: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и обучение в детском саду носит общедоступный характер и ведется на русском языке.</a:t>
            </a:r>
          </a:p>
          <a:p>
            <a:pPr lvl="0"/>
            <a:r>
              <a:rPr lang="ru-RU" sz="1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учитывает образовательные потребности, интересы и мотивы воспитанников, </a:t>
            </a:r>
            <a:endParaRPr lang="ru-RU" sz="18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1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родителей (законных представителей</a:t>
            </a:r>
            <a:r>
              <a:rPr lang="ru-RU" sz="18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Используемые  Примерные  программы: </a:t>
            </a:r>
          </a:p>
          <a:p>
            <a:pPr algn="l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В.И. Логиновой «Детство»;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 с нарушениями речи: «Коррекционное обучение и воспитание детей 5 –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летнего возраста с ОНР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Филичевой и В.Г. Чиркиной;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с  нарушениями  психического развития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С.Г.Шевченко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«Подготовка к школе детей с задержкой психического развития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980728"/>
            <a:ext cx="6944816" cy="5256584"/>
          </a:xfrm>
        </p:spPr>
        <p:txBody>
          <a:bodyPr>
            <a:noAutofit/>
          </a:bodyPr>
          <a:lstStyle/>
          <a:p>
            <a:pPr indent="449580" algn="l">
              <a:lnSpc>
                <a:spcPct val="115000"/>
              </a:lnSpc>
              <a:spcAft>
                <a:spcPts val="0"/>
              </a:spcAft>
            </a:pP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Примерные программы</a:t>
            </a: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Здоровье»  В.Г.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Алямовская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 </a:t>
            </a: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-Л.В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Куцакова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«Конструирование и ручной труд в детском саду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».</a:t>
            </a: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-«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Основы безопасности детей дошкольного возраста»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Р.Б.Стёркина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Н.Н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Авдеева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О.Л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Князева;</a:t>
            </a: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-«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Мы живем в России» 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Н.Г.Зеленова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Л.Е.Осипова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-«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Ладушки». Программа по музыкальному воспитанию для детей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дошкольного возраста 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И.М.Каплунова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-«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Музыкальные шедевры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 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О.П.Радынова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-«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Программа развития речи дошкольников»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О.С.Ушакова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 </a:t>
            </a:r>
            <a:endParaRPr lang="ru-RU" sz="1800" b="1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-«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Юный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эколог» С.Н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Николаева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-«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Наш дом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природа» Н.А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Рыж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ва;</a:t>
            </a:r>
          </a:p>
          <a:p>
            <a:pPr marL="285750" indent="-285750" algn="l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-Р</a:t>
            </a:r>
            <a:r>
              <a:rPr lang="ru-RU" sz="1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.А</a:t>
            </a:r>
            <a:r>
              <a:rPr lang="ru-RU" sz="1800" b="1" dirty="0">
                <a:solidFill>
                  <a:srgbClr val="002060"/>
                </a:solidFill>
                <a:latin typeface="Times New Roman"/>
                <a:ea typeface="Times New Roman"/>
              </a:rPr>
              <a:t>. </a:t>
            </a:r>
            <a:r>
              <a:rPr lang="ru-RU" sz="1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Жукова «Математика в детском саду» 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9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Monotype Corsiva" panose="03010101010201010101" pitchFamily="66" charset="0"/>
              </a:rPr>
              <a:t>Образовательная программа </a:t>
            </a:r>
            <a:r>
              <a:rPr lang="ru-RU" sz="3600" b="1" dirty="0" err="1" smtClean="0">
                <a:latin typeface="Monotype Corsiva" panose="03010101010201010101" pitchFamily="66" charset="0"/>
              </a:rPr>
              <a:t>ДОУсостоит</a:t>
            </a:r>
            <a:r>
              <a:rPr lang="ru-RU" sz="3600" b="1" dirty="0" smtClean="0">
                <a:latin typeface="Monotype Corsiva" panose="03010101010201010101" pitchFamily="66" charset="0"/>
              </a:rPr>
              <a:t>:</a:t>
            </a:r>
            <a:endParaRPr lang="ru-RU" sz="3600" b="1" dirty="0">
              <a:latin typeface="Monotype Corsiva" panose="03010101010201010101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060848"/>
            <a:ext cx="3024336" cy="4464496"/>
          </a:xfrm>
          <a:prstGeom prst="roundRect">
            <a:avLst/>
          </a:prstGeom>
          <a:solidFill>
            <a:srgbClr val="20D9EC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 smtClean="0">
                <a:solidFill>
                  <a:srgbClr val="7030A0"/>
                </a:solidFill>
              </a:rPr>
              <a:t>1. Обязательная часть </a:t>
            </a:r>
            <a:r>
              <a:rPr lang="ru-RU" sz="1600" b="1" dirty="0" smtClean="0">
                <a:solidFill>
                  <a:srgbClr val="7030A0"/>
                </a:solidFill>
              </a:rPr>
              <a:t>обеспечивает комплексное развитие детей во всех пяти взаимодополняющих областях: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7030A0"/>
                </a:solidFill>
              </a:rPr>
              <a:t>социально - коммуникативное развитие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7030A0"/>
                </a:solidFill>
              </a:rPr>
              <a:t>познавательное развитие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7030A0"/>
                </a:solidFill>
              </a:rPr>
              <a:t>речевое развитие –художественно-эстетическое развитие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7030A0"/>
                </a:solidFill>
              </a:rPr>
              <a:t>физическое развитие 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4048" y="2204864"/>
            <a:ext cx="3888432" cy="4320480"/>
          </a:xfrm>
          <a:prstGeom prst="roundRect">
            <a:avLst/>
          </a:prstGeom>
          <a:solidFill>
            <a:srgbClr val="BBC844"/>
          </a:solidFill>
          <a:ln>
            <a:solidFill>
              <a:schemeClr val="bg1">
                <a:lumMod val="9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 smtClean="0">
                <a:solidFill>
                  <a:schemeClr val="accent2">
                    <a:lumMod val="75000"/>
                  </a:schemeClr>
                </a:solidFill>
              </a:rPr>
              <a:t>2. Вариативная часть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формируется участниками образовательного процесса  и включает в себя следующие</a:t>
            </a:r>
          </a:p>
          <a:p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Дополнительное образование в форме кружковой работы (по рабочей программе руководителя кружка)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96944" cy="72008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  <a:ea typeface="+mn-ea"/>
                <a:cs typeface="+mn-cs"/>
              </a:rPr>
              <a:t>Модель образовательной программы МАДОУ №34</a:t>
            </a:r>
            <a:br>
              <a:rPr lang="ru-RU" sz="3200" b="1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  <a:ea typeface="+mn-ea"/>
                <a:cs typeface="+mn-cs"/>
              </a:rPr>
            </a:br>
            <a:endParaRPr lang="ru-RU" sz="4800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2051720" y="1348052"/>
            <a:ext cx="5328592" cy="2296972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Образовательный процесс </a:t>
            </a:r>
          </a:p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Цель: 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</a:rPr>
              <a:t>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 </a:t>
            </a:r>
            <a:endParaRPr lang="ru-RU" sz="1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6372200" y="3444388"/>
            <a:ext cx="2284840" cy="1224136"/>
          </a:xfrm>
          <a:prstGeom prst="hexagon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Художественно -эстетическое развитие</a:t>
            </a:r>
            <a:endParaRPr lang="ru-RU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5841177" y="4923264"/>
            <a:ext cx="2376264" cy="1352718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Познавательное развитие</a:t>
            </a:r>
            <a:endParaRPr lang="ru-RU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3419872" y="4249652"/>
            <a:ext cx="2592288" cy="1296144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Речевое развитие</a:t>
            </a:r>
            <a:endParaRPr lang="ru-RU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611560" y="3385556"/>
            <a:ext cx="2520280" cy="1512168"/>
          </a:xfrm>
          <a:prstGeom prst="hexagon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Социально – коммуникативное развитие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1328394" y="4925809"/>
            <a:ext cx="2304256" cy="1440160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/>
              <a:t>Физическое развитие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38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4952355" y="1406808"/>
            <a:ext cx="3459832" cy="914400"/>
          </a:xfrm>
          <a:prstGeom prst="down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Художественно-эстетическое развитие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18624" y="2420888"/>
            <a:ext cx="5832648" cy="914400"/>
          </a:xfrm>
          <a:prstGeom prst="roundRect">
            <a:avLst/>
          </a:prstGeom>
          <a:solidFill>
            <a:srgbClr val="1BF1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anose="03010101010201010101" pitchFamily="66" charset="0"/>
              </a:rPr>
              <a:t>Основные направления развития детей и образовательные области 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514676" y="1389204"/>
            <a:ext cx="3073998" cy="914400"/>
          </a:xfrm>
          <a:prstGeom prst="down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Физическое развитие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4716015" y="3462097"/>
            <a:ext cx="3696171" cy="914400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Социально-личностное развитие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514675" y="3427817"/>
            <a:ext cx="3069047" cy="914400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Познавательно-речевое развитие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374" y="404664"/>
            <a:ext cx="144016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Физическая культура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2123" y="404664"/>
            <a:ext cx="13716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Здоровье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52355" y="376810"/>
            <a:ext cx="125259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Музыка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047" y="382643"/>
            <a:ext cx="201967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Художественное творчество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47623" y="4988485"/>
            <a:ext cx="1873132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Коммуникация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1112633" y="5102784"/>
            <a:ext cx="1873131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Познание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2168694" y="4993040"/>
            <a:ext cx="1873131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Чтение художественно й литературы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4323398" y="4993039"/>
            <a:ext cx="1873131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Социализация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5627534" y="4988484"/>
            <a:ext cx="1873131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Труд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6904794" y="4990761"/>
            <a:ext cx="1868577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Безопасность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26989" y="188640"/>
            <a:ext cx="8005451" cy="914400"/>
          </a:xfrm>
          <a:prstGeom prst="roundRect">
            <a:avLst/>
          </a:prstGeom>
          <a:solidFill>
            <a:srgbClr val="1BF13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РАЗДЕЛЫ ОСНОВНОЙ ОБРАЗОВАТЕЛЬНОЙ ПРОГРАММЫ ДОШКОЛЬНОГО ОБРАЗОВАНИЯ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2743" y="1103040"/>
            <a:ext cx="8424936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Краткая презентация программы (ориентирована на родителей и доступна для ознакомления): возрастные и иные категории детей, в том числе детей с ОВЗ; используемые примерные программы; характеристика взаимодействия педагогического коллектива с семьями детей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5662674"/>
            <a:ext cx="8784976" cy="107869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Содержание коррекционной работы и/или инклюзивного образования: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</a:rPr>
              <a:t>cпециальные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 условия для получения образования детьми с ОВЗ в том числе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предоставление услуг ассистента (помощника), оказывающего детям необходимую помощь, проведение групповых и индивидуальных коррекционных занятий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74990" y="2060848"/>
            <a:ext cx="4229258" cy="34563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u="sng" dirty="0" smtClean="0">
                <a:solidFill>
                  <a:schemeClr val="accent2">
                    <a:lumMod val="50000"/>
                  </a:schemeClr>
                </a:solidFill>
              </a:rPr>
              <a:t>Содержательный</a:t>
            </a: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(общее содержание программы, обеспечивающее полноценное развитие детей) 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 б) описание вариативных форм, способов, методов и средств реализации Программы с учетом возрастных 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в) описание образовательной деятельности по профессиональной коррекции нарушений развития детей в случае, если эта работа предусмотрена Программой </a:t>
            </a:r>
            <a:r>
              <a:rPr lang="ru-RU" sz="1200" b="1" dirty="0" smtClean="0">
                <a:solidFill>
                  <a:srgbClr val="380A21"/>
                </a:solidFill>
              </a:rPr>
              <a:t>Должны быть представлены: 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а) особенности образовательной деятельности разных видов и культурных практик; 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б) способы и направления поддержки детской инициативы; в) особенности взаимодействия педагогического коллектива с семьями воспитанников; 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г) иные характеристики содержания Программы, наиболее существенные с точки зрения авторов Программы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2060848"/>
            <a:ext cx="2357049" cy="34563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</a:rPr>
              <a:t>Целевой 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1. Пояснительная записка: цели и задачи программы; принципы и подходы к формированию программы; значимые для разработки программы характеристики, в том числе характеристики особенностей развития детей раннего и дошкольного возраста </a:t>
            </a:r>
          </a:p>
          <a:p>
            <a:pPr algn="just"/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94548" y="2060848"/>
            <a:ext cx="2141948" cy="34563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accent2">
                    <a:lumMod val="50000"/>
                  </a:schemeClr>
                </a:solidFill>
              </a:rPr>
              <a:t>Организационный 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описание материально-технического обеспечения Программы,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обеспеченность методическими материалами и средствами обучения и воспитания,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организации развивающей предметно-пространственной среды 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632848" cy="5256584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	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 </a:t>
            </a:r>
            <a:r>
              <a:rPr lang="ru-RU" sz="1800" b="1" dirty="0" smtClean="0">
                <a:solidFill>
                  <a:srgbClr val="7030A0"/>
                </a:solidFill>
              </a:rPr>
              <a:t>Образовательная программа МАДОУ №34 разработана в соответствии с: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ru-RU" sz="1900" dirty="0" smtClean="0">
                <a:solidFill>
                  <a:schemeClr val="tx2">
                    <a:lumMod val="50000"/>
                  </a:schemeClr>
                </a:solidFill>
              </a:rPr>
              <a:t>Законом Российской Федерации от 29.12.2012 № 273-ФЗ «Об образовании в Российской Федерации»; - Санитарно-эпидемиологическими правилами и нормами СанПиН 2.4.1.3049-13 «Санитарно-эпидемиологические требования к устройству, 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 г. № 26); - Федеральным государственным образовательным стандартом дошкольного образования (утвержден Приказом Министерства образования и науки РФ от 17.10.2013 г. № 1155) - Приказом 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образования». - Уставом МАДОУ «Детского сада №34»</a:t>
            </a:r>
            <a:endParaRPr lang="ru-RU" sz="1900" b="1" dirty="0">
              <a:solidFill>
                <a:schemeClr val="tx2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15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331</TotalTime>
  <Words>1389</Words>
  <Application>Microsoft Office PowerPoint</Application>
  <PresentationFormat>Экран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МАДОУ «Детский сад комбинированного вида №34»   г. Хабаровск</vt:lpstr>
      <vt:lpstr>Презентация PowerPoint</vt:lpstr>
      <vt:lpstr>Презентация PowerPoint</vt:lpstr>
      <vt:lpstr>Презентация PowerPoint</vt:lpstr>
      <vt:lpstr>Образовательная программа ДОУсостоит:</vt:lpstr>
      <vt:lpstr>Модель образовательной программы МАДОУ №34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взаимодействия педагогического коллектива с семьями детей.</vt:lpstr>
      <vt:lpstr>Презентация PowerPoint</vt:lpstr>
      <vt:lpstr>СПАСИБО, ЧТО  ВЫ С НАМИ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МАДОУ «Детский сад комбинированного вида №34»   г.Хабаровск</dc:title>
  <dc:creator>МАДОУ-34</dc:creator>
  <cp:lastModifiedBy>Михаил</cp:lastModifiedBy>
  <cp:revision>33</cp:revision>
  <dcterms:created xsi:type="dcterms:W3CDTF">2019-11-08T03:52:44Z</dcterms:created>
  <dcterms:modified xsi:type="dcterms:W3CDTF">2019-11-13T11:46:32Z</dcterms:modified>
</cp:coreProperties>
</file>