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9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1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69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0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26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55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56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6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8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0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19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0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6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D6DEE57-B85D-43A3-9C8F-ADB206319D97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068A2E1-C511-4F89-BD14-98771D8DB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09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3915" y="342899"/>
            <a:ext cx="11397344" cy="5241471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«Ознакомление дошкольников с социальной действительностью в сюжетно- ролевых играх»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17029" y="4359730"/>
            <a:ext cx="6074228" cy="21717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400" b="1" dirty="0" smtClean="0"/>
          </a:p>
          <a:p>
            <a:r>
              <a:rPr lang="ru-RU" sz="3000" b="1" dirty="0" smtClean="0">
                <a:solidFill>
                  <a:schemeClr val="tx1"/>
                </a:solidFill>
              </a:rPr>
              <a:t>Подготовила: Богданович Т.И.</a:t>
            </a:r>
            <a:endParaRPr lang="ru-RU" sz="3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86" y="342900"/>
            <a:ext cx="10695214" cy="264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929" y="146957"/>
            <a:ext cx="11740241" cy="6669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dirty="0"/>
              <a:t>Расширение тематики игр, углубление их содержания приводят к изменению формы и структуры игры. По мере развития содержания игры в ее структуре выделяется подготовительный период.</a:t>
            </a:r>
          </a:p>
          <a:p>
            <a:pPr algn="just"/>
            <a:r>
              <a:rPr lang="ru-RU" sz="2100" b="1" dirty="0" smtClean="0"/>
              <a:t>	Первоначально </a:t>
            </a:r>
            <a:r>
              <a:rPr lang="ru-RU" sz="2100" b="1" dirty="0"/>
              <a:t>в подготовительный период дети только договариваются о теме игры («Во что будем играть?»), иногда распределяют роли. Постепенно в процессе договоренности дети начинают намечать (обсуждать) общую линию развития сюжета игры («Сначала покормим детей, погуляем, а потом будет праздник»). Это уже элементарное планирование. Оно способствует более полному развертыванию содержания игры и установлении правильных отношений в игре. Потребность в сговоре появляется в связи с развитием игры. У малышей такой потребности еще нет. Богатство жизненных впечатлений старших детей, многогранность отражаемых в играх событий требуют предварительной договоренности. У детей возрастает и требовательность к качеству выполняемых ролей. Сговариваясь, дети могут обсудить и распределение ролей, исходя из интересов всех играющих. Сговор требует многих организаторских умений, знания возможностей друг друга, поэтому сговариваться начинают раньше дети, которые чаще всего играют вместе</a:t>
            </a:r>
            <a:r>
              <a:rPr lang="ru-RU" sz="2100" b="1" dirty="0" smtClean="0"/>
              <a:t>.</a:t>
            </a:r>
          </a:p>
          <a:p>
            <a:pPr algn="just"/>
            <a:r>
              <a:rPr lang="ru-RU" sz="2100" b="1" dirty="0" smtClean="0"/>
              <a:t>	Во </a:t>
            </a:r>
            <a:r>
              <a:rPr lang="ru-RU" sz="2100" b="1" dirty="0"/>
              <a:t>многих случаях в подготовительный период дети готовят игровую обстановку (подбирают игрушки, делают недостающие, сооружают постройки и т.д.). Эти умения формируются под руководством воспитателя. </a:t>
            </a:r>
            <a:endParaRPr lang="ru-RU" sz="2100" b="1" dirty="0" smtClean="0"/>
          </a:p>
          <a:p>
            <a:pPr algn="just"/>
            <a:r>
              <a:rPr lang="ru-RU" sz="2100" b="1" dirty="0" smtClean="0"/>
              <a:t>С </a:t>
            </a:r>
            <a:r>
              <a:rPr lang="ru-RU" sz="2100" b="1" dirty="0"/>
              <a:t>возрастом увеличивается и количество участников игры. В играх детей младших групп участвуют 2-3 ребенка, у старших - 3-7 и больше.</a:t>
            </a:r>
          </a:p>
        </p:txBody>
      </p:sp>
    </p:spTree>
    <p:extLst>
      <p:ext uri="{BB962C8B-B14F-4D97-AF65-F5344CB8AC3E}">
        <p14:creationId xmlns:p14="http://schemas.microsoft.com/office/powerpoint/2010/main" val="39939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785" y="783770"/>
            <a:ext cx="110054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Таким образом, сюжетно ролевая игра </a:t>
            </a:r>
            <a:r>
              <a:rPr lang="ru-RU" sz="2200" b="1" dirty="0"/>
              <a:t>- это одновременно развивающая деятельность, форма жизнедеятельности, зона социализации, защищенности, самореализации, сотрудничества, содружества с взрослыми, посредник между миром ребенка и миром </a:t>
            </a:r>
            <a:r>
              <a:rPr lang="ru-RU" sz="2200" b="1" dirty="0" smtClean="0"/>
              <a:t>взрослого.</a:t>
            </a:r>
          </a:p>
          <a:p>
            <a:pPr algn="just"/>
            <a:r>
              <a:rPr lang="ru-RU" sz="2200" b="1" dirty="0" smtClean="0"/>
              <a:t>	Сюжетно- </a:t>
            </a:r>
            <a:r>
              <a:rPr lang="ru-RU" sz="2200" b="1" dirty="0" smtClean="0"/>
              <a:t>ролевая игра является величайшей школой социального опыта. В игре усилие ребенка всегда ограничивается и регулируется множеством усилий других играющих. Во всякую задачу - игру входит, как непременное ее условие умение координировать свое поведение с поведением других, становиться в активное отношение к другим, нападать и защищаться, вредить и помогать, рассчитывать наперед результаты своего хода в общей совокупности всех играющих. Такая игра есть живой, социальный, коллективный опыт ребенка.</a:t>
            </a:r>
          </a:p>
          <a:p>
            <a:pPr algn="just"/>
            <a:r>
              <a:rPr lang="ru-RU" sz="2200" b="1" dirty="0" smtClean="0"/>
              <a:t>Сюжетно-ролевая игра – это коллективная деятельность, в которой осваивается детьми социальный опыт, мир человеческих отношений.</a:t>
            </a:r>
          </a:p>
          <a:p>
            <a:pPr algn="just"/>
            <a:r>
              <a:rPr lang="ru-RU" sz="2200" b="1" dirty="0" smtClean="0"/>
              <a:t>В сюжетно- ролевой игре, как ни в какой другой,  ребёнок осваивает опыт,  нормы и правила социального действительности.</a:t>
            </a:r>
          </a:p>
          <a:p>
            <a:pPr algn="just"/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9446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929" y="261257"/>
            <a:ext cx="116422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Особое значение </a:t>
            </a:r>
            <a:r>
              <a:rPr lang="ru-RU" sz="2200" b="1" dirty="0" smtClean="0"/>
              <a:t>педагог должен придавать </a:t>
            </a:r>
            <a:r>
              <a:rPr lang="ru-RU" sz="2200" b="1" dirty="0"/>
              <a:t>формированию у детей навыков совместной игры на уровне длительных отношений. </a:t>
            </a:r>
            <a:r>
              <a:rPr lang="ru-RU" sz="2200" b="1" dirty="0" smtClean="0"/>
              <a:t>Учить </a:t>
            </a:r>
            <a:r>
              <a:rPr lang="ru-RU" sz="2200" b="1" dirty="0"/>
              <a:t>детей развивать игровой сюжет, укреплять взаимоотношения между действующими лицами, объединять знакомые сюжетные игры, развивая несколько сюжетных линий, одна из которых может выступать как главная, а другие второстепенны. Поддерживая сюжетные игры, воспитатель </a:t>
            </a:r>
            <a:r>
              <a:rPr lang="ru-RU" sz="2200" b="1" dirty="0" smtClean="0"/>
              <a:t>будет способствовать </a:t>
            </a:r>
            <a:r>
              <a:rPr lang="ru-RU" sz="2200" b="1" dirty="0"/>
              <a:t>объединению в играх мальчиков и девочек, предлагая им соответствующие роли, </a:t>
            </a:r>
            <a:r>
              <a:rPr lang="ru-RU" sz="2200" b="1" dirty="0" smtClean="0"/>
              <a:t> </a:t>
            </a:r>
            <a:r>
              <a:rPr lang="ru-RU" sz="2200" b="1" dirty="0"/>
              <a:t>формировать умение договариваться, планировать и обсуждать действия всех участников. Педагог </a:t>
            </a:r>
            <a:r>
              <a:rPr lang="ru-RU" sz="2200" b="1" dirty="0" smtClean="0"/>
              <a:t>должен поддерживать </a:t>
            </a:r>
            <a:r>
              <a:rPr lang="ru-RU" sz="2200" b="1" dirty="0"/>
              <a:t>самостоятельно возникшие в игровой деятельности детей сюжеты традиционной и современной тематики: «Кафе», «Служба спасения», «Музей», «Дача», «Детский мир», «Выставочный зал», «Рыбалка», «Золотоискатели» и </a:t>
            </a:r>
            <a:r>
              <a:rPr lang="ru-RU" sz="2200" b="1" dirty="0" smtClean="0"/>
              <a:t>др.</a:t>
            </a:r>
            <a:endParaRPr lang="ru-RU" sz="2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985" y="3811659"/>
            <a:ext cx="8882743" cy="280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" y="223419"/>
            <a:ext cx="11723915" cy="651801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16529" y="1763486"/>
            <a:ext cx="49312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СПАСИБО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ЗА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ru-RU" sz="4000" b="1" dirty="0">
                <a:solidFill>
                  <a:srgbClr val="00B050"/>
                </a:solidFill>
                <a:latin typeface="Arial Black" panose="020B0A04020102020204" pitchFamily="34" charset="0"/>
              </a:rPr>
              <a:t>ВНИМАНИЕ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529" y="4016829"/>
            <a:ext cx="7576457" cy="151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0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4637313" cy="1094013"/>
          </a:xfrm>
        </p:spPr>
        <p:txBody>
          <a:bodyPr/>
          <a:lstStyle/>
          <a:p>
            <a:pPr algn="ctr"/>
            <a:r>
              <a:rPr lang="ru-RU" b="1" dirty="0" smtClean="0"/>
              <a:t>Актуальность: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7" y="914400"/>
            <a:ext cx="11103427" cy="5812971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Современное </a:t>
            </a:r>
            <a:r>
              <a:rPr lang="ru-RU" sz="2000" b="1" dirty="0"/>
              <a:t>общество требует инициативных, нравственно стойких социально адаптированных молодых людей, способных найти «себя» и свое место в жизни, восстановить русскую духовную культуру. Поэтому в настоящее время особое внимание уделяется проблеме </a:t>
            </a:r>
            <a:r>
              <a:rPr lang="ru-RU" sz="2000" b="1" dirty="0" smtClean="0"/>
              <a:t>социально личностного </a:t>
            </a:r>
            <a:r>
              <a:rPr lang="ru-RU" sz="2000" b="1" dirty="0"/>
              <a:t>развития и воспитания дошкольников, являющейся одной из компонентов проекта Федерального государственного образовательного стандарта по дошкольному образованию. </a:t>
            </a:r>
            <a:endParaRPr lang="ru-RU" sz="2000" b="1" dirty="0" smtClean="0"/>
          </a:p>
          <a:p>
            <a:pPr algn="just"/>
            <a:r>
              <a:rPr lang="ru-RU" sz="2000" b="1" dirty="0"/>
              <a:t>Как показывает практика, с каждым новым поколением детей меняется игровое пространство детства. Современное поколение и вовсе предпочитает коллективным дворовым играм индивидуальные компьютерные.  Эта тенденция характерна не только для нашей страны, но и для всего мира.   Ученые и педагоги всех стран говорят о необходимости вернуть детям право на игру</a:t>
            </a:r>
            <a:r>
              <a:rPr lang="ru-RU" sz="2000" b="1" dirty="0" smtClean="0"/>
              <a:t>.</a:t>
            </a:r>
          </a:p>
          <a:p>
            <a:pPr algn="just"/>
            <a:r>
              <a:rPr lang="ru-RU" sz="2000" b="1" dirty="0"/>
              <a:t>  В ФГОС  игра рассматривается   как важное средство  социализации ребенка.  Одним из целевых ориентиров на этапе завершения дошкольного образования  - «ребенок  должен овладеть разными формами и видами игры, различать условную и реальную ситуации, уметь подчиняться разным правилам и социальным нормам». </a:t>
            </a:r>
          </a:p>
        </p:txBody>
      </p:sp>
    </p:spTree>
    <p:extLst>
      <p:ext uri="{BB962C8B-B14F-4D97-AF65-F5344CB8AC3E}">
        <p14:creationId xmlns:p14="http://schemas.microsoft.com/office/powerpoint/2010/main" val="23697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10243" y="244929"/>
            <a:ext cx="11642270" cy="66130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1"/>
                </a:solidFill>
              </a:rPr>
              <a:t>Наиболее распространенная и традиционная для России концепция игровой деятельности ребенка дошкольного возраста построена на работах Д.Б. </a:t>
            </a:r>
            <a:r>
              <a:rPr lang="ru-RU" sz="2000" b="1" dirty="0" err="1">
                <a:solidFill>
                  <a:schemeClr val="tx1"/>
                </a:solidFill>
              </a:rPr>
              <a:t>Эльконина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ru-RU" sz="2000" b="1" dirty="0" smtClean="0">
                <a:solidFill>
                  <a:schemeClr val="tx1"/>
                </a:solidFill>
              </a:rPr>
              <a:t>Можно  рассмотреть </a:t>
            </a:r>
            <a:r>
              <a:rPr lang="ru-RU" sz="2000" b="1" dirty="0">
                <a:solidFill>
                  <a:schemeClr val="tx1"/>
                </a:solidFill>
              </a:rPr>
              <a:t>его на примере двух авторов- P.II. Жуковской и С.Л. </a:t>
            </a:r>
            <a:r>
              <a:rPr lang="ru-RU" sz="2000" b="1" dirty="0" err="1">
                <a:solidFill>
                  <a:schemeClr val="tx1"/>
                </a:solidFill>
              </a:rPr>
              <a:t>Новоселовой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</a:rPr>
              <a:t> По мнению Р.И. Жуковской игры в детском саду - это коллективная, полноценная педагогически игра. Если предложить детям социально-ценное содержание и «нравственно-воспитывающие знания», то у детей можно сформировать абсолютно любые социальные качества.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</a:rPr>
              <a:t> 	  Существует метод комплексного руководства игрой, созданный коллективом авторов под руководством СЛ. </a:t>
            </a:r>
            <a:r>
              <a:rPr lang="ru-RU" sz="2000" b="1" dirty="0" err="1">
                <a:solidFill>
                  <a:schemeClr val="tx1"/>
                </a:solidFill>
              </a:rPr>
              <a:t>Новоселовой</a:t>
            </a:r>
            <a:r>
              <a:rPr lang="ru-RU" sz="2000" b="1" dirty="0">
                <a:solidFill>
                  <a:schemeClr val="tx1"/>
                </a:solidFill>
              </a:rPr>
              <a:t>. Авторы советуют: планомерно обогащать опыт ребенка, использовать специально обучающие игры, своевременно изменять игровую среду, прежде всего за счет внесения игрушек-заместителей, во время игры необходимо общение с взрослым, который предлагает детям новое для них и более сложное содержание игры.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tx1"/>
                </a:solidFill>
              </a:rPr>
              <a:t> 	 В  80-х годах прошлого века появляется иное направление, делающее акцент не на содержании сюжета игры, а на формировании способов игровой деятельности. Это направление было развернуто в 80-х годах в работах Н.Я. Михайленко и Н.А. Коротковой.    Основными принципами концепции поэтапного формирования способов игры заключаются в том, что</a:t>
            </a:r>
            <a:r>
              <a:rPr lang="ru-RU" sz="2000" b="1" dirty="0" smtClean="0">
                <a:solidFill>
                  <a:schemeClr val="tx1"/>
                </a:solidFill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- </a:t>
            </a:r>
            <a:r>
              <a:rPr lang="ru-RU" sz="2000" b="1" dirty="0">
                <a:solidFill>
                  <a:schemeClr val="tx1"/>
                </a:solidFill>
              </a:rPr>
              <a:t>в начале младшего дошкольного возраста взрослый «открывает» ребенку возможности использования условных, замещающих действий с игровыми предметами,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-в </a:t>
            </a:r>
            <a:r>
              <a:rPr lang="ru-RU" sz="2000" b="1" dirty="0">
                <a:solidFill>
                  <a:schemeClr val="tx1"/>
                </a:solidFill>
              </a:rPr>
              <a:t>возрасте 4-5 лет основой игры служит ролевое взаимодействие,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-а </a:t>
            </a:r>
            <a:r>
              <a:rPr lang="ru-RU" sz="2000" b="1" dirty="0">
                <a:solidFill>
                  <a:schemeClr val="tx1"/>
                </a:solidFill>
              </a:rPr>
              <a:t>к старшему дошкольному возрасту ребенок уже может перейти на следующий уровень -  </a:t>
            </a:r>
            <a:r>
              <a:rPr lang="ru-RU" sz="2000" b="1" dirty="0" err="1">
                <a:solidFill>
                  <a:schemeClr val="tx1"/>
                </a:solidFill>
              </a:rPr>
              <a:t>сюжетосложение</a:t>
            </a:r>
            <a:r>
              <a:rPr lang="ru-RU" sz="2000" b="1" dirty="0">
                <a:solidFill>
                  <a:schemeClr val="tx1"/>
                </a:solidFill>
              </a:rPr>
              <a:t>, оперируя в игре целостными событиями. </a:t>
            </a:r>
          </a:p>
        </p:txBody>
      </p:sp>
    </p:spTree>
    <p:extLst>
      <p:ext uri="{BB962C8B-B14F-4D97-AF65-F5344CB8AC3E}">
        <p14:creationId xmlns:p14="http://schemas.microsoft.com/office/powerpoint/2010/main" val="480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130" y="326571"/>
            <a:ext cx="10793184" cy="1796143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smtClean="0"/>
              <a:t>	</a:t>
            </a:r>
            <a:r>
              <a:rPr lang="ru-RU" sz="2700" b="1" dirty="0" smtClean="0">
                <a:solidFill>
                  <a:schemeClr val="tx1"/>
                </a:solidFill>
              </a:rPr>
              <a:t>Ролевая </a:t>
            </a:r>
            <a:r>
              <a:rPr lang="ru-RU" sz="2700" b="1" dirty="0">
                <a:solidFill>
                  <a:schemeClr val="tx1"/>
                </a:solidFill>
              </a:rPr>
              <a:t>игра </a:t>
            </a:r>
            <a:r>
              <a:rPr lang="ru-RU" sz="2200" b="1" dirty="0">
                <a:solidFill>
                  <a:schemeClr val="tx1"/>
                </a:solidFill>
              </a:rPr>
              <a:t>(концепция </a:t>
            </a:r>
            <a:r>
              <a:rPr lang="ru-RU" sz="2200" b="1" dirty="0" err="1">
                <a:solidFill>
                  <a:schemeClr val="tx1"/>
                </a:solidFill>
              </a:rPr>
              <a:t>Д.Б.Эльконина</a:t>
            </a:r>
            <a:r>
              <a:rPr lang="ru-RU" sz="2200" b="1" dirty="0">
                <a:solidFill>
                  <a:schemeClr val="tx1"/>
                </a:solidFill>
              </a:rPr>
              <a:t>) является выражением возрастающей связи ребенка с обществом- особой связи, характерной для дошкольного возраста. В ролевой игре выражается такое стремление ребёнка к участию в жизни взрослых, которое не может быть реализовано непосредственно, в силу сложности орудий труда и их недоступности для ребёнка.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130" y="2367643"/>
            <a:ext cx="11103428" cy="43107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	</a:t>
            </a:r>
            <a:r>
              <a:rPr lang="ru-RU" b="1" dirty="0" smtClean="0">
                <a:solidFill>
                  <a:schemeClr val="tx1"/>
                </a:solidFill>
              </a:rPr>
              <a:t>Главная </a:t>
            </a:r>
            <a:r>
              <a:rPr lang="ru-RU" b="1" dirty="0">
                <a:solidFill>
                  <a:schemeClr val="tx1"/>
                </a:solidFill>
              </a:rPr>
              <a:t>задача сюжетно-ролевой игры приобретение социального опыта, чутья(социализация ребёнка). А основной смысл сюжетно-ролевой игры для </a:t>
            </a:r>
            <a:r>
              <a:rPr lang="ru-RU" b="1" dirty="0" smtClean="0">
                <a:solidFill>
                  <a:schemeClr val="tx1"/>
                </a:solidFill>
              </a:rPr>
              <a:t>дошкольника- переживание </a:t>
            </a:r>
            <a:r>
              <a:rPr lang="ru-RU" b="1" dirty="0">
                <a:solidFill>
                  <a:schemeClr val="tx1"/>
                </a:solidFill>
              </a:rPr>
              <a:t>им своей роли, сюжета, наполнение их собственными эмоциями, приближение их к себе и предугадывание ответного поведения партнёра и его переживаний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	В сюжетно- ролевой игре </a:t>
            </a:r>
            <a:r>
              <a:rPr lang="ru-RU" b="1" dirty="0">
                <a:solidFill>
                  <a:schemeClr val="tx1"/>
                </a:solidFill>
              </a:rPr>
              <a:t>ребёнок приближает мир взрослых к себе, </a:t>
            </a:r>
            <a:r>
              <a:rPr lang="ru-RU" b="1" dirty="0" smtClean="0">
                <a:solidFill>
                  <a:schemeClr val="tx1"/>
                </a:solidFill>
              </a:rPr>
              <a:t>различает </a:t>
            </a:r>
            <a:r>
              <a:rPr lang="ru-RU" b="1" dirty="0">
                <a:solidFill>
                  <a:schemeClr val="tx1"/>
                </a:solidFill>
              </a:rPr>
              <a:t>видимые и </a:t>
            </a:r>
            <a:r>
              <a:rPr lang="ru-RU" b="1" dirty="0" smtClean="0">
                <a:solidFill>
                  <a:schemeClr val="tx1"/>
                </a:solidFill>
              </a:rPr>
              <a:t>смысловые </a:t>
            </a:r>
            <a:r>
              <a:rPr lang="ru-RU" b="1" dirty="0">
                <a:solidFill>
                  <a:schemeClr val="tx1"/>
                </a:solidFill>
              </a:rPr>
              <a:t>поля, научается действовать в плане представления: палочка становиться рулем, а стулья –автобусом на </a:t>
            </a:r>
            <a:r>
              <a:rPr lang="ru-RU" b="1" dirty="0" smtClean="0">
                <a:solidFill>
                  <a:schemeClr val="tx1"/>
                </a:solidFill>
              </a:rPr>
              <a:t>дороге и т.д.</a:t>
            </a:r>
            <a:endParaRPr lang="ru-RU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На </a:t>
            </a:r>
            <a:r>
              <a:rPr lang="ru-RU" b="1" dirty="0">
                <a:solidFill>
                  <a:schemeClr val="tx1"/>
                </a:solidFill>
              </a:rPr>
              <a:t>основное содержание ролевой игры, решающее значение оказывает окружающая ребёнка действительность. Дошкольники играют в то, что они воспринимают вокруг и что является для них особенно привлекательным.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411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857" y="506186"/>
            <a:ext cx="112014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Сюжетно-ролевая игра не хаотична, а подчинена определённой структуре: в ней различают </a:t>
            </a:r>
            <a:r>
              <a:rPr lang="ru-RU" sz="2800" b="1" dirty="0" smtClean="0"/>
              <a:t>сюжет, содержание, роль.</a:t>
            </a:r>
          </a:p>
          <a:p>
            <a:pPr algn="ctr"/>
            <a:endParaRPr lang="ru-RU" sz="28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 smtClean="0"/>
              <a:t>	 </a:t>
            </a:r>
            <a:r>
              <a:rPr lang="ru-RU" sz="2200" b="1" dirty="0"/>
              <a:t>В сюжете отражается широкая сфера жизни(больница, магазин и </a:t>
            </a:r>
            <a:r>
              <a:rPr lang="ru-RU" sz="2200" b="1" dirty="0" err="1"/>
              <a:t>т.п</a:t>
            </a:r>
            <a:r>
              <a:rPr lang="ru-RU" sz="2200" b="1" dirty="0" smtClean="0"/>
              <a:t>),определенные действия, события, взаимоотношения из жизнедеятельности окружающих.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/>
              <a:t>	</a:t>
            </a:r>
            <a:r>
              <a:rPr lang="ru-RU" sz="2200" b="1" dirty="0" smtClean="0"/>
              <a:t> Содержание </a:t>
            </a:r>
            <a:r>
              <a:rPr lang="ru-RU" sz="2200" b="1" dirty="0"/>
              <a:t>игры охватывает лишь часть этой сферы (прием больного</a:t>
            </a:r>
            <a:r>
              <a:rPr lang="ru-RU" sz="2200" b="1" dirty="0" smtClean="0"/>
              <a:t>, оплата на кассе </a:t>
            </a:r>
            <a:r>
              <a:rPr lang="ru-RU" sz="2200" b="1" dirty="0"/>
              <a:t>и т.п</a:t>
            </a:r>
            <a:r>
              <a:rPr lang="ru-RU" sz="2200" b="1" dirty="0" smtClean="0"/>
              <a:t>.), то , что воспроизводится ребёнком в качестве центрального и характерного момента деятельности и отношений между взрослыми в их деятельности. В зависимости от глубины представлений ребёнка о деятельности взрослых меняется и содержание игр.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 smtClean="0"/>
              <a:t>	Роль- это позиция ребёнка, он отождествляет себя с каким-либо персонажем сюжета и действует в соответствии с представлениями о данном персонаже. Всякая роль содержит свои правила поведения, взятые из окружающей жизни, заимствованные из отношений в мире взрослых.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0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900" y="457200"/>
            <a:ext cx="1144632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В с.-р. </a:t>
            </a:r>
            <a:r>
              <a:rPr lang="ru-RU" sz="2200" b="1" dirty="0"/>
              <a:t>игре проявляется потребность детей активно участвовать в окружающей жизни. Игра </a:t>
            </a:r>
            <a:r>
              <a:rPr lang="ru-RU" sz="2200" b="1" dirty="0" smtClean="0"/>
              <a:t>- </a:t>
            </a:r>
            <a:r>
              <a:rPr lang="ru-RU" sz="2200" b="1" dirty="0"/>
              <a:t>один из путей познания ими мира, действительности. В игре ребенок осмысливает и по-своему переживает важные общественные события, часто понимая их по-своему. </a:t>
            </a:r>
            <a:endParaRPr lang="ru-RU" sz="2200" b="1" dirty="0" smtClean="0"/>
          </a:p>
          <a:p>
            <a:pPr algn="just"/>
            <a:r>
              <a:rPr lang="ru-RU" sz="2200" b="1" dirty="0" smtClean="0"/>
              <a:t>В с.-р. игре </a:t>
            </a:r>
            <a:r>
              <a:rPr lang="ru-RU" sz="2200" b="1" dirty="0"/>
              <a:t>особенно ярко проявляются и формируются эмоции детей. Без интереса, переживаний, чувства удовольствия, удовлетворения нет игры. Как только пропадает интерес к игровому действию, разрушается и игра. </a:t>
            </a:r>
            <a:endParaRPr lang="ru-RU" sz="2200" b="1" dirty="0" smtClean="0"/>
          </a:p>
          <a:p>
            <a:pPr algn="just"/>
            <a:r>
              <a:rPr lang="ru-RU" sz="2200" b="1" dirty="0" smtClean="0"/>
              <a:t>Игра - </a:t>
            </a:r>
            <a:r>
              <a:rPr lang="ru-RU" sz="2200" b="1" dirty="0"/>
              <a:t>вид деятельности, который никогда не может строиться на принуждении, обязательности. В этом отличие игры от других видов деятельности. </a:t>
            </a:r>
            <a:endParaRPr lang="ru-RU" sz="2200" b="1" dirty="0" smtClean="0"/>
          </a:p>
          <a:p>
            <a:pPr algn="just"/>
            <a:r>
              <a:rPr lang="ru-RU" sz="2200" b="1" dirty="0" smtClean="0"/>
              <a:t>Игры </a:t>
            </a:r>
            <a:r>
              <a:rPr lang="ru-RU" sz="2200" b="1" dirty="0"/>
              <a:t>способствуют организации детского коллектива, созданию радостного, бодрого настроения.</a:t>
            </a:r>
          </a:p>
          <a:p>
            <a:pPr algn="just"/>
            <a:r>
              <a:rPr lang="ru-RU" sz="2200" b="1" dirty="0"/>
              <a:t>Игра всегда выступает в двух временных измерениях: в настоящем и будущем. С одной стороны, она предоставляет личности сиюминутную радость, служит удовлетворению актуальных потребностей. С другой стороны, игра направлена в будущее, так как в ней либо прогнозируются или моделируются жизненные ситуации, либо закрепляются свойства, качества, умения, способности, необходимые личности для выполнения социальных, профессиональных, творческих функций.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3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375557"/>
            <a:ext cx="1146265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/>
              <a:t>Игра возникает при условии, если у ребенка есть желание </a:t>
            </a:r>
            <a:r>
              <a:rPr lang="ru-RU" sz="2000" b="1" dirty="0" smtClean="0"/>
              <a:t>немедленно </a:t>
            </a:r>
            <a:r>
              <a:rPr lang="ru-RU" sz="2000" b="1" dirty="0"/>
              <a:t>воспроизвести в своей деятельности то, о чем он узнал. </a:t>
            </a:r>
            <a:r>
              <a:rPr lang="ru-RU" sz="2000" b="1" dirty="0" smtClean="0"/>
              <a:t>Произойдет </a:t>
            </a:r>
            <a:r>
              <a:rPr lang="ru-RU" sz="2000" b="1" dirty="0"/>
              <a:t>такой перенос или нет, будет зависеть от того, насколько </a:t>
            </a:r>
            <a:r>
              <a:rPr lang="ru-RU" sz="2000" b="1" dirty="0" smtClean="0"/>
              <a:t>полученные </a:t>
            </a:r>
            <a:r>
              <a:rPr lang="ru-RU" sz="2000" b="1" dirty="0"/>
              <a:t>знания интересны детям, насколько они смогли зародить у них противоречивые тенденции, вызвать аффективные реакции. Поэтому при осуществлении работы по ознакомлению с окружающим заранее предусмотреть зарождение у детей противоречия между желанием немедленно включиться в деятельность, о которой узнали, и невозможностью это сделать в данный момент</a:t>
            </a:r>
            <a:r>
              <a:rPr lang="ru-RU" sz="20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/>
              <a:t>Знания об окружающем мире обогащаются постепенно, </a:t>
            </a:r>
            <a:r>
              <a:rPr lang="ru-RU" sz="2000" b="1" dirty="0" smtClean="0"/>
              <a:t>поэтому </a:t>
            </a:r>
            <a:r>
              <a:rPr lang="ru-RU" sz="2000" b="1" dirty="0"/>
              <a:t>игровые уголки не должны быть укомплектованы одними и теми же игрушками с начала учебного года и до конца. Образные игрушки нужно постепенно вносить в соответствии с углублением знаний, какие-то можно на время убирать, а затем возвращать. </a:t>
            </a:r>
            <a:r>
              <a:rPr lang="ru-RU" sz="2000" b="1" dirty="0" smtClean="0"/>
              <a:t>Продуманный </a:t>
            </a:r>
            <a:r>
              <a:rPr lang="ru-RU" sz="2000" b="1" dirty="0"/>
              <a:t>подбор игрушек способствует тематическому </a:t>
            </a:r>
            <a:r>
              <a:rPr lang="ru-RU" sz="2000" b="1" dirty="0" smtClean="0"/>
              <a:t>разнообразию </a:t>
            </a:r>
            <a:r>
              <a:rPr lang="ru-RU" sz="2000" b="1" dirty="0"/>
              <a:t>игр, во время которых ставятся и решаются интересные </a:t>
            </a:r>
            <a:r>
              <a:rPr lang="ru-RU" sz="2000" b="1" dirty="0" smtClean="0"/>
              <a:t>игровые </a:t>
            </a:r>
            <a:r>
              <a:rPr lang="ru-RU" sz="2000" b="1" dirty="0"/>
              <a:t>задачи</a:t>
            </a:r>
            <a:r>
              <a:rPr lang="ru-RU" sz="20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 Одна из ошибок, когда </a:t>
            </a:r>
            <a:r>
              <a:rPr lang="ru-RU" sz="2000" b="1" dirty="0"/>
              <a:t>игровой материал располагается по так называемым тематическим игровым зонам: в </a:t>
            </a:r>
            <a:r>
              <a:rPr lang="ru-RU" sz="2000" b="1" dirty="0" smtClean="0"/>
              <a:t>определенном </a:t>
            </a:r>
            <a:r>
              <a:rPr lang="ru-RU" sz="2000" b="1" dirty="0"/>
              <a:t>месте сконцентрировано все необходимое для игры на </a:t>
            </a:r>
            <a:r>
              <a:rPr lang="ru-RU" sz="2000" b="1" dirty="0" smtClean="0"/>
              <a:t>определенную </a:t>
            </a:r>
            <a:r>
              <a:rPr lang="ru-RU" sz="2000" b="1" dirty="0"/>
              <a:t>тему, например, в больницу, магазин. Это сковывает </a:t>
            </a:r>
            <a:r>
              <a:rPr lang="ru-RU" sz="2000" b="1" dirty="0" smtClean="0"/>
              <a:t>инициативу </a:t>
            </a:r>
            <a:r>
              <a:rPr lang="ru-RU" sz="2000" b="1" dirty="0"/>
              <a:t>детей как в определении замысла, так и в выборе способов его реализации. Все готово для игры, и не надо ни о чем думать. Вот одна из причин бедности игровых сюжетов, однообразия протекания игр, а в результате - совершенно неестественного для дошкольников отсутствия интереса к игре.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916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214" y="522513"/>
            <a:ext cx="1149531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Существенную помощь в плане организации игры оказывает выбор эффективных форм и методов ознакомления с окружающим миром. В этом предпочтение отдается непосредственным наблюдениям, так как наглядные образы оказывают на дошкольников наибольшее влияние и тем самым в большей степени способствуют зарождению противоречивых тенденций, приводящих к игре. Это не принижает другие, не менее эффективные формы ознакомления </a:t>
            </a:r>
            <a:r>
              <a:rPr lang="ru-RU" sz="2200" b="1" dirty="0" smtClean="0"/>
              <a:t>с социальным </a:t>
            </a:r>
            <a:r>
              <a:rPr lang="ru-RU" sz="2200" b="1" dirty="0"/>
              <a:t>миром, такие как чтение произведений </a:t>
            </a:r>
            <a:r>
              <a:rPr lang="ru-RU" sz="2200" b="1" dirty="0" smtClean="0"/>
              <a:t>художественной </a:t>
            </a:r>
            <a:r>
              <a:rPr lang="ru-RU" sz="2200" b="1" dirty="0"/>
              <a:t>литературы, просмотр телепередач, фильмов.</a:t>
            </a:r>
          </a:p>
          <a:p>
            <a:pPr algn="just"/>
            <a:r>
              <a:rPr lang="ru-RU" sz="2200" b="1" dirty="0" smtClean="0"/>
              <a:t>	При </a:t>
            </a:r>
            <a:r>
              <a:rPr lang="ru-RU" sz="2200" b="1" dirty="0"/>
              <a:t>организации работы по ознакомлению с окружающим миром учитывается положение, выдвинутое психологами (Л.С. </a:t>
            </a:r>
            <a:r>
              <a:rPr lang="ru-RU" sz="2200" b="1" dirty="0" smtClean="0"/>
              <a:t>Выготский</a:t>
            </a:r>
            <a:r>
              <a:rPr lang="ru-RU" sz="2200" b="1" dirty="0"/>
              <a:t>, А.Н. Леонтьев, Д.Б. </a:t>
            </a:r>
            <a:r>
              <a:rPr lang="ru-RU" sz="2200" b="1" dirty="0" err="1"/>
              <a:t>Эльконин</a:t>
            </a:r>
            <a:r>
              <a:rPr lang="ru-RU" sz="2200" b="1" dirty="0"/>
              <a:t>) о том, что у ребенка-дошкольника желание действовать, как взрослый, то есть отображать полученные впечатления в игре, усиливается, если он привлекается к активной деятельности. Следовательно, в процессе ознакомления с </a:t>
            </a:r>
            <a:r>
              <a:rPr lang="ru-RU" sz="2200" b="1" dirty="0" smtClean="0"/>
              <a:t>социальным </a:t>
            </a:r>
            <a:r>
              <a:rPr lang="ru-RU" sz="2200" b="1" dirty="0"/>
              <a:t>миром детей обязательно надо включать в </a:t>
            </a:r>
            <a:r>
              <a:rPr lang="ru-RU" sz="2200" b="1" dirty="0" smtClean="0"/>
              <a:t>разнообразную </a:t>
            </a:r>
            <a:r>
              <a:rPr lang="ru-RU" sz="2200" b="1" dirty="0"/>
              <a:t>активную деятельность. Это могут быть совместные практические занятия взрослых и детей или активизация мыслительной деятельности дошкольников. В старшем дошкольном возрасте </a:t>
            </a:r>
            <a:r>
              <a:rPr lang="ru-RU" sz="2200" b="1" dirty="0" smtClean="0"/>
              <a:t>такой </a:t>
            </a:r>
            <a:r>
              <a:rPr lang="ru-RU" sz="2200" b="1" dirty="0"/>
              <a:t>активной деятельностью может стать общение, когда во время ознакомления с трудом взрослых дети включаются в содержательную беседу.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9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1"/>
            <a:ext cx="11707585" cy="6588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dirty="0"/>
              <a:t>Ознакомление с окружающей действительностью задает </a:t>
            </a:r>
            <a:r>
              <a:rPr lang="ru-RU" sz="2100" b="1" dirty="0" smtClean="0"/>
              <a:t>содержание </a:t>
            </a:r>
            <a:r>
              <a:rPr lang="ru-RU" sz="2100" b="1" dirty="0"/>
              <a:t>всем последующим компонентам комплексного руководства игрой и насыщает саму игру конкретным содержанием. На разных этапах развития игры значимость ознакомления с окружающим </a:t>
            </a:r>
            <a:r>
              <a:rPr lang="ru-RU" sz="2100" b="1" dirty="0" smtClean="0"/>
              <a:t>миром </a:t>
            </a:r>
            <a:r>
              <a:rPr lang="ru-RU" sz="2100" b="1" dirty="0"/>
              <a:t>изменяется.</a:t>
            </a:r>
          </a:p>
          <a:p>
            <a:pPr algn="just"/>
            <a:r>
              <a:rPr lang="ru-RU" sz="2100" b="1" dirty="0"/>
              <a:t>Появление коллективной игры в старшем дошкольном возрасте создает возможность для быстрого развития и изменения как тематики и содержания, так и структуры игры. В изменении тематики игр детей есть определенная закономерность: от игр на бытовые темы (примерно 50-70% творческих ролевых игр детей младшего возраста составляют именно эти игры) к играм с трудовым, производственным сюжетом, а затем к играм, в которых отображаются различные общественные события и явления.</a:t>
            </a:r>
          </a:p>
          <a:p>
            <a:pPr algn="just"/>
            <a:r>
              <a:rPr lang="ru-RU" sz="2100" b="1" dirty="0"/>
              <a:t>Развивается и содержание игры. В играх старших детей наряду с действиями начинают отражаться разнообразные общественные отношения, поступки. Мама проявляет заботу о дочке, причем не только кормит, купает, одевает, но и воспитывает, читает книжки, ведет к </a:t>
            </a:r>
            <a:r>
              <a:rPr lang="ru-RU" sz="2100" b="1" dirty="0" smtClean="0"/>
              <a:t>врачу. </a:t>
            </a:r>
            <a:r>
              <a:rPr lang="ru-RU" sz="2100" b="1" dirty="0"/>
              <a:t>Изменение тематики игр и их содержания связано с расширением их источников. Игры старших дошкольников определяются в основном теми впечатлениями, которые получают дети в процессе непосредственного общения с окружающим. Постепенно в играх старшего дошкольника все большее место начинает занимать опосредованный опыт: знании, полученные из книг, </a:t>
            </a:r>
            <a:r>
              <a:rPr lang="ru-RU" sz="2100" b="1" dirty="0" smtClean="0"/>
              <a:t>рассказов взрослых. Меняется </a:t>
            </a:r>
            <a:r>
              <a:rPr lang="ru-RU" sz="2100" b="1" dirty="0"/>
              <a:t>и характер непосредственного опыта (дети </a:t>
            </a:r>
            <a:r>
              <a:rPr lang="ru-RU" sz="2100" b="1" dirty="0" smtClean="0"/>
              <a:t>отражают </a:t>
            </a:r>
            <a:r>
              <a:rPr lang="ru-RU" sz="2100" b="1" dirty="0"/>
              <a:t>не только те события, в которых они сами принимали участие, но и те, которые они наблюдали на экскурсиях, прогулках, в повседневной жизни).</a:t>
            </a:r>
          </a:p>
        </p:txBody>
      </p:sp>
    </p:spTree>
    <p:extLst>
      <p:ext uri="{BB962C8B-B14F-4D97-AF65-F5344CB8AC3E}">
        <p14:creationId xmlns:p14="http://schemas.microsoft.com/office/powerpoint/2010/main" val="20533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253</TotalTime>
  <Words>1187</Words>
  <Application>Microsoft Office PowerPoint</Application>
  <PresentationFormat>Широкоэкранный</PresentationFormat>
  <Paragraphs>55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Corbel</vt:lpstr>
      <vt:lpstr>Wingdings</vt:lpstr>
      <vt:lpstr>Базис</vt:lpstr>
      <vt:lpstr>   «Ознакомление дошкольников с социальной действительностью в сюжетно- ролевых играх»</vt:lpstr>
      <vt:lpstr>Актуальность:</vt:lpstr>
      <vt:lpstr>Презентация PowerPoint</vt:lpstr>
      <vt:lpstr> Ролевая игра (концепция Д.Б.Эльконина) является выражением возрастающей связи ребенка с обществом- особой связи, характерной для дошкольного возраста. В ролевой игре выражается такое стремление ребёнка к участию в жизни взрослых, которое не может быть реализовано непосредственно, в силу сложности орудий труда и их недоступности для ребёнка.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«Ознакомление дошкольников с социальной действительностью в сюжетно- ролевых играх»</dc:title>
  <dc:creator>Татьяна</dc:creator>
  <cp:lastModifiedBy>Татьяна</cp:lastModifiedBy>
  <cp:revision>22</cp:revision>
  <dcterms:created xsi:type="dcterms:W3CDTF">2019-01-30T01:14:46Z</dcterms:created>
  <dcterms:modified xsi:type="dcterms:W3CDTF">2019-02-09T01:47:53Z</dcterms:modified>
</cp:coreProperties>
</file>