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5" r:id="rId7"/>
    <p:sldId id="266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8104" y="2996952"/>
            <a:ext cx="2376264" cy="20882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1 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2 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3600" b="1" dirty="0" smtClean="0">
                <a:solidFill>
                  <a:srgbClr val="00B050"/>
                </a:solidFill>
              </a:rPr>
              <a:t>              4</a:t>
            </a:r>
          </a:p>
          <a:p>
            <a:pPr algn="ctr"/>
            <a:r>
              <a:rPr lang="ru-RU" sz="3600" dirty="0"/>
              <a:t>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7" y="95463"/>
            <a:ext cx="8681927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Проект: «Взаимодействие</a:t>
            </a:r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детского сада со школой»</a:t>
            </a:r>
          </a:p>
          <a:p>
            <a:pPr algn="ctr"/>
            <a:endParaRPr lang="ru-RU" sz="3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2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Выполнили:  Богданович Т.И. Подойницына К.З. Шахматова Н.В. Приходько М.С</a:t>
            </a:r>
          </a:p>
        </p:txBody>
      </p:sp>
      <p:pic>
        <p:nvPicPr>
          <p:cNvPr id="4" name="Picture 2" descr="http://brig100.ucoz.ru/_nw/1/28209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8136904" cy="3672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95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Работа с детьми: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44" y="983673"/>
            <a:ext cx="8091055" cy="566650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Экскурсия в школу</a:t>
            </a:r>
            <a:r>
              <a:rPr lang="en-US" dirty="0" smtClean="0"/>
              <a:t>,</a:t>
            </a:r>
            <a:r>
              <a:rPr lang="ru-RU" dirty="0" smtClean="0"/>
              <a:t> посещение класса</a:t>
            </a:r>
            <a:r>
              <a:rPr lang="en-US" dirty="0" smtClean="0"/>
              <a:t>,</a:t>
            </a:r>
            <a:r>
              <a:rPr lang="ru-RU" dirty="0" smtClean="0"/>
              <a:t> музея</a:t>
            </a:r>
            <a:r>
              <a:rPr lang="en-US" dirty="0" smtClean="0"/>
              <a:t>,</a:t>
            </a:r>
            <a:r>
              <a:rPr lang="ru-RU" dirty="0" smtClean="0"/>
              <a:t> библиотеки;</a:t>
            </a:r>
          </a:p>
          <a:p>
            <a:r>
              <a:rPr lang="ru-RU" dirty="0" smtClean="0"/>
              <a:t>Встреча с учителем;</a:t>
            </a:r>
          </a:p>
          <a:p>
            <a:r>
              <a:rPr lang="ru-RU" dirty="0" smtClean="0"/>
              <a:t>Совместные развлечения с первоклассниками «Красный </a:t>
            </a:r>
            <a:r>
              <a:rPr lang="en-US" dirty="0" smtClean="0"/>
              <a:t>,</a:t>
            </a:r>
            <a:r>
              <a:rPr lang="ru-RU" dirty="0" smtClean="0"/>
              <a:t>желтый</a:t>
            </a:r>
            <a:r>
              <a:rPr lang="en-US" dirty="0" smtClean="0"/>
              <a:t>,</a:t>
            </a:r>
            <a:r>
              <a:rPr lang="ru-RU" dirty="0" smtClean="0"/>
              <a:t> зеленый»</a:t>
            </a:r>
            <a:r>
              <a:rPr lang="en-US" dirty="0" smtClean="0"/>
              <a:t>,</a:t>
            </a:r>
            <a:r>
              <a:rPr lang="ru-RU" dirty="0" smtClean="0"/>
              <a:t> «День выпускника»;</a:t>
            </a:r>
            <a:endParaRPr lang="en-US" dirty="0" smtClean="0"/>
          </a:p>
          <a:p>
            <a:r>
              <a:rPr lang="ru-RU" dirty="0" smtClean="0"/>
              <a:t>Беседа «Хочу ли я в школу»</a:t>
            </a:r>
            <a:r>
              <a:rPr lang="en-US" dirty="0" smtClean="0"/>
              <a:t>,</a:t>
            </a:r>
            <a:r>
              <a:rPr lang="ru-RU" dirty="0" smtClean="0"/>
              <a:t> «можно и нельзя»</a:t>
            </a:r>
            <a:r>
              <a:rPr lang="en-US" dirty="0" smtClean="0"/>
              <a:t>, </a:t>
            </a:r>
            <a:r>
              <a:rPr lang="ru-RU" dirty="0" smtClean="0"/>
              <a:t>«школа будущего»</a:t>
            </a:r>
            <a:r>
              <a:rPr lang="en-US" dirty="0" smtClean="0"/>
              <a:t>,</a:t>
            </a:r>
            <a:r>
              <a:rPr lang="ru-RU" dirty="0" smtClean="0"/>
              <a:t> чтение литературы(загадки</a:t>
            </a:r>
            <a:r>
              <a:rPr lang="en-US" dirty="0" smtClean="0"/>
              <a:t>,</a:t>
            </a:r>
            <a:r>
              <a:rPr lang="ru-RU" dirty="0" smtClean="0"/>
              <a:t> стихотворения);</a:t>
            </a:r>
          </a:p>
          <a:p>
            <a:r>
              <a:rPr lang="ru-RU" dirty="0" smtClean="0"/>
              <a:t>Выставка рисунков</a:t>
            </a:r>
            <a:r>
              <a:rPr lang="en-US" dirty="0" smtClean="0"/>
              <a:t>, </a:t>
            </a:r>
            <a:r>
              <a:rPr lang="ru-RU" dirty="0" smtClean="0"/>
              <a:t>фотографий</a:t>
            </a:r>
            <a:r>
              <a:rPr lang="en-US" dirty="0" smtClean="0"/>
              <a:t>,</a:t>
            </a:r>
            <a:r>
              <a:rPr lang="ru-RU" dirty="0" smtClean="0"/>
              <a:t> картин;</a:t>
            </a:r>
          </a:p>
          <a:p>
            <a:r>
              <a:rPr lang="ru-RU" dirty="0" smtClean="0"/>
              <a:t>Дидактические игры «Скоро в школу»</a:t>
            </a:r>
            <a:r>
              <a:rPr lang="en-US" dirty="0" smtClean="0"/>
              <a:t>, </a:t>
            </a:r>
            <a:r>
              <a:rPr lang="ru-RU" dirty="0" smtClean="0"/>
              <a:t>«собери портфель»</a:t>
            </a:r>
            <a:r>
              <a:rPr lang="en-US" dirty="0" smtClean="0"/>
              <a:t>,,</a:t>
            </a:r>
            <a:r>
              <a:rPr lang="ru-RU" dirty="0" smtClean="0"/>
              <a:t> «кто работает в школе»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«мой путь в школу»</a:t>
            </a:r>
            <a:r>
              <a:rPr lang="en-US" dirty="0" smtClean="0"/>
              <a:t>,</a:t>
            </a:r>
            <a:r>
              <a:rPr lang="ru-RU" dirty="0" smtClean="0"/>
              <a:t> «путешествие в школу»;</a:t>
            </a:r>
          </a:p>
          <a:p>
            <a:r>
              <a:rPr lang="ru-RU" dirty="0" smtClean="0"/>
              <a:t>Сюжетно-ролевые игры «школа»</a:t>
            </a:r>
            <a:r>
              <a:rPr lang="en-US" dirty="0" smtClean="0"/>
              <a:t>,</a:t>
            </a:r>
            <a:r>
              <a:rPr lang="ru-RU" dirty="0" smtClean="0"/>
              <a:t> «магазин школьных принадлежностей»</a:t>
            </a:r>
            <a:r>
              <a:rPr lang="en-US" dirty="0" smtClean="0"/>
              <a:t>,</a:t>
            </a:r>
            <a:r>
              <a:rPr lang="ru-RU" dirty="0" smtClean="0"/>
              <a:t> «на уроке».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418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Работа с учителем: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привлечение учителей к беседам </a:t>
            </a:r>
            <a:r>
              <a:rPr lang="en-US" sz="2800" dirty="0" smtClean="0"/>
              <a:t>, </a:t>
            </a:r>
            <a:r>
              <a:rPr lang="ru-RU" sz="2800" dirty="0" smtClean="0"/>
              <a:t>играм </a:t>
            </a:r>
            <a:r>
              <a:rPr lang="en-US" sz="2800" dirty="0" smtClean="0"/>
              <a:t>,</a:t>
            </a:r>
            <a:r>
              <a:rPr lang="ru-RU" sz="2800" dirty="0" smtClean="0"/>
              <a:t> занятиям в группе;</a:t>
            </a:r>
          </a:p>
          <a:p>
            <a:r>
              <a:rPr lang="ru-RU" sz="2800" dirty="0" smtClean="0"/>
              <a:t>привлечение учителей к родительским собраниям в ДОУ (консультации </a:t>
            </a:r>
            <a:r>
              <a:rPr lang="en-US" sz="2800" dirty="0" smtClean="0"/>
              <a:t>, </a:t>
            </a:r>
            <a:r>
              <a:rPr lang="ru-RU" sz="2800" dirty="0" smtClean="0"/>
              <a:t>памятки</a:t>
            </a:r>
            <a:r>
              <a:rPr lang="en-US" sz="2800" dirty="0" smtClean="0"/>
              <a:t>,</a:t>
            </a:r>
            <a:r>
              <a:rPr lang="ru-RU" sz="2800" dirty="0" smtClean="0"/>
              <a:t> рекомендации</a:t>
            </a:r>
            <a:r>
              <a:rPr lang="en-US" sz="2800" dirty="0" smtClean="0"/>
              <a:t>,</a:t>
            </a:r>
            <a:r>
              <a:rPr lang="ru-RU" sz="2800" dirty="0" smtClean="0"/>
              <a:t> мастер класс).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8381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Прогнозируемые результаты: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Сформирована мотивационная готовность детей к школе;</a:t>
            </a:r>
          </a:p>
          <a:p>
            <a:r>
              <a:rPr lang="ru-RU" sz="2800" dirty="0" smtClean="0"/>
              <a:t>Высокий уровень благополучной адаптации детей к школьной жизни;</a:t>
            </a:r>
          </a:p>
          <a:p>
            <a:r>
              <a:rPr lang="ru-RU" sz="2800" dirty="0" smtClean="0"/>
              <a:t>Повышение педагогической и психологической культуры родителей по подготовке детей к школьному обучению;</a:t>
            </a:r>
          </a:p>
          <a:p>
            <a:r>
              <a:rPr lang="ru-RU" sz="2800" dirty="0" smtClean="0"/>
              <a:t>Оформление практического и методического материала.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685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60649"/>
            <a:ext cx="5328592" cy="3960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Подготовка детей к школе – одна из актуальных проблем российского образования. Учитывая то, что одних детей готовят в детском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саду, других – в </a:t>
            </a:r>
            <a:r>
              <a:rPr lang="ru-RU" sz="2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учреждениях дополнительного образования, а третьих – в семье, в школу они приходят с разным уровнем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знаний. Между </a:t>
            </a:r>
            <a:r>
              <a:rPr lang="ru-RU" sz="2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тем это не основная проблема, на которую жалуются учителя. </a:t>
            </a:r>
            <a:endParaRPr lang="ru-RU" sz="22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2051" name="Picture 3" descr="G:\ГОТОВО ПРЕЕМСТВЕННОСТЬ СО ШКОЛОЙ\school219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45024"/>
            <a:ext cx="259228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Пользователь\Desktop\игры для родителей 21,10,15 Жукова Л.Н\DSCN27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0265"/>
            <a:ext cx="2448272" cy="29523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10800000" flipV="1">
            <a:off x="755576" y="4349834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У детей различные индивидуальные возможности и способности,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 поэтому вполне закономерно, что у них разный уровень подготовк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99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800" dirty="0" smtClean="0"/>
              <a:t>Недостаточный уровень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мотивационной готовности к школьному обучению детей 6-7 лет (стремление ребенка к учению</a:t>
            </a:r>
            <a:r>
              <a:rPr lang="en-US" sz="2800" dirty="0" smtClean="0"/>
              <a:t>,</a:t>
            </a:r>
            <a:r>
              <a:rPr lang="ru-RU" sz="2800" dirty="0" smtClean="0"/>
              <a:t>познавательный интерес к окружающему </a:t>
            </a:r>
            <a:r>
              <a:rPr lang="en-US" sz="2800" dirty="0" smtClean="0"/>
              <a:t>,</a:t>
            </a:r>
            <a:r>
              <a:rPr lang="ru-RU" sz="2800" dirty="0" smtClean="0"/>
              <a:t> развитие интеллектуального потенциала)</a:t>
            </a:r>
          </a:p>
          <a:p>
            <a:pPr algn="just"/>
            <a:r>
              <a:rPr lang="ru-RU" sz="2800" dirty="0" smtClean="0"/>
              <a:t>Недостаточный уровень образовательной культуры семьи.</a:t>
            </a:r>
          </a:p>
          <a:p>
            <a:pPr algn="just"/>
            <a:r>
              <a:rPr lang="ru-RU" sz="2800" dirty="0" smtClean="0"/>
              <a:t>Отсутствие взаимосвязей учителей начальной школы</a:t>
            </a:r>
            <a:r>
              <a:rPr lang="en-US" sz="2800" dirty="0" smtClean="0"/>
              <a:t>,</a:t>
            </a:r>
            <a:r>
              <a:rPr lang="ru-RU" sz="2800" dirty="0" smtClean="0"/>
              <a:t> воспитателей и дошкольников.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735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858218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Цель проекта: </a:t>
            </a:r>
            <a:r>
              <a:rPr lang="ru-RU" sz="2700" dirty="0" smtClean="0"/>
              <a:t>интеграция интересов семьи </a:t>
            </a:r>
            <a:r>
              <a:rPr lang="en-US" sz="2700" dirty="0" smtClean="0"/>
              <a:t>,</a:t>
            </a:r>
            <a:r>
              <a:rPr lang="ru-RU" sz="2700" dirty="0" smtClean="0"/>
              <a:t> педагогов школы и ДОУ в развитии интеллектуального потенциала и воспитании положительного отношения к школе у старших дошкольников.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38058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Задачи</a:t>
            </a:r>
          </a:p>
          <a:p>
            <a:pPr marL="0" indent="0">
              <a:buNone/>
            </a:pPr>
            <a:r>
              <a:rPr lang="ru-RU" sz="2400" dirty="0" smtClean="0"/>
              <a:t>1.Включить в деятельность разносторонние формы работы с детьми по формированию мотивационной готовности  к школе;</a:t>
            </a:r>
          </a:p>
          <a:p>
            <a:pPr marL="0" indent="0">
              <a:buNone/>
            </a:pPr>
            <a:r>
              <a:rPr lang="ru-RU" sz="2400" dirty="0" smtClean="0"/>
              <a:t>2.Обогатить воспитательный опыт родителей (педагогическое просвещение);</a:t>
            </a:r>
          </a:p>
          <a:p>
            <a:pPr marL="0" indent="0">
              <a:buNone/>
            </a:pPr>
            <a:r>
              <a:rPr lang="ru-RU" sz="2400" dirty="0" smtClean="0"/>
              <a:t>3. Осуществлять связи ДОУ со школой в вопросах преемственности;</a:t>
            </a:r>
          </a:p>
          <a:p>
            <a:pPr marL="0" indent="0">
              <a:buNone/>
            </a:pPr>
            <a:r>
              <a:rPr lang="ru-RU" sz="2400" dirty="0" smtClean="0"/>
              <a:t>4. Повышать уровень профессиональной компетентности воспитателей по формированию готовности ребенка к школе.</a:t>
            </a: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1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</a:rPr>
              <a:t>Участники проекта: </a:t>
            </a:r>
            <a:r>
              <a:rPr lang="ru-RU" sz="2700" dirty="0" smtClean="0"/>
              <a:t>дети подготовительной группы</a:t>
            </a:r>
            <a:r>
              <a:rPr lang="en-US" sz="2700" dirty="0" smtClean="0"/>
              <a:t>,</a:t>
            </a:r>
            <a:r>
              <a:rPr lang="ru-RU" sz="2700" dirty="0" smtClean="0"/>
              <a:t>родители</a:t>
            </a:r>
            <a:r>
              <a:rPr lang="en-US" sz="2700" dirty="0" smtClean="0"/>
              <a:t>,</a:t>
            </a:r>
            <a:r>
              <a:rPr lang="ru-RU" sz="2700" dirty="0" smtClean="0"/>
              <a:t>воспитатели подготовительной группы</a:t>
            </a:r>
            <a:r>
              <a:rPr lang="en-US" sz="2700" dirty="0" smtClean="0"/>
              <a:t>,</a:t>
            </a:r>
            <a:r>
              <a:rPr lang="ru-RU" sz="2700" dirty="0" smtClean="0"/>
              <a:t>учителя начальной школы.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Срок реализации проекта :</a:t>
            </a:r>
            <a:r>
              <a:rPr lang="ru-RU" sz="2400" dirty="0" smtClean="0"/>
              <a:t>один учебный год.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Этапы проекта:</a:t>
            </a:r>
          </a:p>
          <a:p>
            <a:pPr marL="457200" indent="-457200">
              <a:buAutoNum type="arabicPeriod"/>
            </a:pPr>
            <a:r>
              <a:rPr lang="ru-RU" sz="2400" dirty="0" err="1" smtClean="0"/>
              <a:t>Вводый</a:t>
            </a:r>
            <a:r>
              <a:rPr lang="ru-RU" sz="2400" dirty="0" smtClean="0"/>
              <a:t> этап (диагностика детей </a:t>
            </a:r>
            <a:r>
              <a:rPr lang="en-US" sz="2400" dirty="0" smtClean="0"/>
              <a:t>,</a:t>
            </a:r>
            <a:r>
              <a:rPr lang="ru-RU" sz="2400" dirty="0" smtClean="0"/>
              <a:t>анкетирование родителей);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Основной этап (реализация плана взаимодействия</a:t>
            </a:r>
            <a:r>
              <a:rPr lang="en-US" sz="2400" dirty="0" smtClean="0"/>
              <a:t>,</a:t>
            </a:r>
            <a:r>
              <a:rPr lang="ru-RU" sz="2400" dirty="0" smtClean="0"/>
              <a:t>мини –проектов);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Итоговый этап (итоговая диагностика</a:t>
            </a:r>
            <a:r>
              <a:rPr lang="en-US" sz="2400" dirty="0" smtClean="0"/>
              <a:t>,</a:t>
            </a:r>
            <a:r>
              <a:rPr lang="ru-RU" sz="2400" dirty="0" smtClean="0"/>
              <a:t> анкетирование</a:t>
            </a:r>
            <a:r>
              <a:rPr lang="en-US" sz="2400" dirty="0" smtClean="0"/>
              <a:t>,</a:t>
            </a:r>
            <a:r>
              <a:rPr lang="ru-RU" sz="2400" dirty="0" smtClean="0"/>
              <a:t> совместное занятие</a:t>
            </a:r>
            <a:r>
              <a:rPr lang="en-US" sz="2400" dirty="0" smtClean="0"/>
              <a:t>,</a:t>
            </a:r>
            <a:r>
              <a:rPr lang="ru-RU" sz="2400" dirty="0" smtClean="0"/>
              <a:t> мониторинг успеваемости и состояния здоровья выпускников ДОУ).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1234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motto.net.ua/download.php?file=201209/1920x1080/motto.net.ua-217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Стратегия реализации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11560" y="620688"/>
          <a:ext cx="8147247" cy="5394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36104"/>
                <a:gridCol w="2709795"/>
                <a:gridCol w="2922784"/>
                <a:gridCol w="1578564"/>
              </a:tblGrid>
              <a:tr h="4973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Ситуация развития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</a:t>
                      </a:r>
                      <a:endParaRPr lang="ru-RU" dirty="0"/>
                    </a:p>
                  </a:txBody>
                  <a:tcPr/>
                </a:tc>
              </a:tr>
              <a:tr h="2960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923668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Вводный этап</a:t>
                      </a:r>
                      <a:endParaRPr lang="ru-RU" sz="24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1.Диагностика детей «Мотивационная</a:t>
                      </a:r>
                      <a:r>
                        <a:rPr lang="ru-RU" sz="1800" baseline="0" dirty="0" smtClean="0"/>
                        <a:t> подготовка детей к школе»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Определение уровня готовности детей к школьному обучению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Воспитатели подготовительных групп к школе</a:t>
                      </a:r>
                      <a:endParaRPr lang="ru-RU" sz="1800" dirty="0"/>
                    </a:p>
                  </a:txBody>
                  <a:tcPr/>
                </a:tc>
              </a:tr>
              <a:tr h="1136822"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2.Анкетирование родителей «Моё мнение о школьной жизни ребёнка»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Выявление уровня педагогической культуры родителей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Воспитатели подготовительных групп к школе</a:t>
                      </a:r>
                    </a:p>
                    <a:p>
                      <a:pPr algn="l"/>
                      <a:endParaRPr lang="ru-RU" sz="1800" dirty="0"/>
                    </a:p>
                  </a:txBody>
                  <a:tcPr/>
                </a:tc>
              </a:tr>
              <a:tr h="15852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Основной этап</a:t>
                      </a:r>
                      <a:endParaRPr lang="ru-RU" sz="24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1.Реализация совместного плана взаимодействия ДОО и школы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Формирование преемственных</a:t>
                      </a:r>
                      <a:r>
                        <a:rPr lang="ru-RU" sz="1800" baseline="0" dirty="0" smtClean="0"/>
                        <a:t> связей, соединяющих воспитание и обучение детей в ДОО и школе в единый педагогический процесс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Заведующая ДОО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7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otto.net.ua/download.php?file=201209/1920x1080/motto.net.ua-217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342" cy="6858000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03039" y="248494"/>
          <a:ext cx="8389440" cy="6411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346"/>
                <a:gridCol w="3019314"/>
                <a:gridCol w="2857505"/>
                <a:gridCol w="1833275"/>
              </a:tblGrid>
              <a:tr h="9185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Этапы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Ситуация развития проекта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Цель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Ответственные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96369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Основной этап</a:t>
                      </a:r>
                      <a:endParaRPr lang="ru-RU" sz="24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2.Реализация перспективного плана «Интеграция интересов семьи, школы и ДОО в формировании готовности к школьному обучению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Установление</a:t>
                      </a:r>
                      <a:r>
                        <a:rPr lang="ru-RU" baseline="0" dirty="0" smtClean="0"/>
                        <a:t> тесного контакта с родителями. Повышение уровня педагогической культуры родителей, формирование активной позиции при подготовки детей к школе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Старший воспитатель</a:t>
                      </a:r>
                      <a:r>
                        <a:rPr lang="ru-RU" baseline="0" dirty="0" smtClean="0"/>
                        <a:t>, воспитатели подготовите-</a:t>
                      </a:r>
                    </a:p>
                    <a:p>
                      <a:r>
                        <a:rPr lang="ru-RU" baseline="0" dirty="0" err="1" smtClean="0"/>
                        <a:t>льных</a:t>
                      </a:r>
                      <a:r>
                        <a:rPr lang="ru-RU" baseline="0" dirty="0" smtClean="0"/>
                        <a:t> групп</a:t>
                      </a:r>
                      <a:endParaRPr lang="ru-RU" dirty="0"/>
                    </a:p>
                  </a:txBody>
                  <a:tcPr/>
                </a:tc>
              </a:tr>
              <a:tr h="17452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3.Досуговая деятельность с детьми «Скоро в школу»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Расширение знаний детей о школе.</a:t>
                      </a:r>
                      <a:r>
                        <a:rPr lang="ru-RU" baseline="0" dirty="0" smtClean="0"/>
                        <a:t> Формирование позитивного отношения к школе, уважения к учителю и друг к другу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воспитатели подготовите-</a:t>
                      </a:r>
                    </a:p>
                    <a:p>
                      <a:r>
                        <a:rPr lang="ru-RU" baseline="0" dirty="0" err="1" smtClean="0"/>
                        <a:t>льных</a:t>
                      </a:r>
                      <a:r>
                        <a:rPr lang="ru-RU" baseline="0" dirty="0" smtClean="0"/>
                        <a:t> групп</a:t>
                      </a:r>
                      <a:endParaRPr lang="ru-RU" dirty="0"/>
                    </a:p>
                  </a:txBody>
                  <a:tcPr/>
                </a:tc>
              </a:tr>
              <a:tr h="1450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4.Мини – проект </a:t>
                      </a:r>
                    </a:p>
                    <a:p>
                      <a:r>
                        <a:rPr lang="ru-RU" dirty="0" smtClean="0"/>
                        <a:t>«Школа будущего»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интереса у детей к школе и обучению. Развитие фантазии и творческих способностей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воспитатели подготовите-</a:t>
                      </a:r>
                    </a:p>
                    <a:p>
                      <a:r>
                        <a:rPr lang="ru-RU" baseline="0" dirty="0" err="1" smtClean="0"/>
                        <a:t>льных</a:t>
                      </a:r>
                      <a:r>
                        <a:rPr lang="ru-RU" baseline="0" dirty="0" smtClean="0"/>
                        <a:t> групп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desktopwallpapers.org.ua/download.php?img=201111/1366x768/desktopwallpapers.org.ua-94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11560" y="0"/>
          <a:ext cx="8229600" cy="630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2664296"/>
                <a:gridCol w="2808312"/>
                <a:gridCol w="1810544"/>
              </a:tblGrid>
              <a:tr h="3538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814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8.Мини-проект</a:t>
                      </a:r>
                    </a:p>
                    <a:p>
                      <a:r>
                        <a:rPr lang="ru-RU" sz="1600" dirty="0" smtClean="0"/>
                        <a:t>«Встреча с интересными людьми»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Представление детям учителя начальных классов. Расширение знаний о профессии</a:t>
                      </a:r>
                      <a:r>
                        <a:rPr lang="ru-RU" sz="1600" baseline="0" dirty="0" smtClean="0"/>
                        <a:t> учителя, его интересах, увлечениях. Формирование позитивного отношения детей к сотрудникам школы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Учитель начальных классов,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smtClean="0"/>
                        <a:t>воспитатели подготовите-</a:t>
                      </a:r>
                      <a:endParaRPr lang="ru-RU" sz="1600" baseline="0" dirty="0" smtClean="0"/>
                    </a:p>
                    <a:p>
                      <a:r>
                        <a:rPr lang="ru-RU" sz="1600" baseline="0" dirty="0" err="1" smtClean="0"/>
                        <a:t>льных</a:t>
                      </a:r>
                      <a:r>
                        <a:rPr lang="ru-RU" sz="1600" baseline="0" dirty="0" smtClean="0"/>
                        <a:t> групп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512168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Итоговый этап</a:t>
                      </a:r>
                      <a:endParaRPr lang="ru-RU" sz="24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1.Итоговое анкетирование родителей «В</a:t>
                      </a:r>
                      <a:r>
                        <a:rPr lang="ru-RU" sz="1600" baseline="0" dirty="0" smtClean="0"/>
                        <a:t> преддверии школьной жизни»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Определение динамики уровня</a:t>
                      </a:r>
                      <a:r>
                        <a:rPr lang="ru-RU" sz="1600" baseline="0" dirty="0" smtClean="0"/>
                        <a:t> педагогической культуры родителей. Анализ отношения родителей к работе педагогов по подготовке детей к школе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Старший воспитатель</a:t>
                      </a:r>
                      <a:endParaRPr lang="ru-RU" sz="1600" dirty="0"/>
                    </a:p>
                  </a:txBody>
                  <a:tcPr/>
                </a:tc>
              </a:tr>
              <a:tr h="1149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2.Совместное</a:t>
                      </a:r>
                      <a:r>
                        <a:rPr lang="ru-RU" sz="1600" baseline="0" dirty="0" smtClean="0"/>
                        <a:t> занятие детей и родителей «Путешествие в страну знаний»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Создание атмосферы общности интересов</a:t>
                      </a:r>
                      <a:r>
                        <a:rPr lang="ru-RU" sz="1600" baseline="0" dirty="0" smtClean="0"/>
                        <a:t> и эмоциональной </a:t>
                      </a:r>
                      <a:r>
                        <a:rPr lang="ru-RU" sz="1600" baseline="0" dirty="0" err="1" smtClean="0"/>
                        <a:t>взаимоподдержки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воспитатели подготовите-</a:t>
                      </a:r>
                    </a:p>
                    <a:p>
                      <a:r>
                        <a:rPr lang="ru-RU" sz="1600" baseline="0" dirty="0" err="1" smtClean="0"/>
                        <a:t>льных</a:t>
                      </a:r>
                      <a:r>
                        <a:rPr lang="ru-RU" sz="1600" baseline="0" dirty="0" smtClean="0"/>
                        <a:t> групп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149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3.Мониторинг успеваемости и состояния</a:t>
                      </a:r>
                      <a:r>
                        <a:rPr lang="ru-RU" sz="1600" baseline="0" dirty="0" smtClean="0"/>
                        <a:t> здоровья выпускников ДОО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Определение динамики уровня развития</a:t>
                      </a:r>
                      <a:r>
                        <a:rPr lang="ru-RU" sz="1600" baseline="0" dirty="0" smtClean="0"/>
                        <a:t> детей и состояния здоровья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Старший воспитатель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3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9154522" cy="674136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Работа с родителями: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-</a:t>
            </a:r>
            <a:r>
              <a:rPr lang="ru-RU" sz="2400" dirty="0" smtClean="0"/>
              <a:t>анкетирование </a:t>
            </a:r>
            <a:r>
              <a:rPr lang="en-US" sz="2400" dirty="0" smtClean="0"/>
              <a:t>,</a:t>
            </a:r>
            <a:r>
              <a:rPr lang="ru-RU" sz="2400" dirty="0" smtClean="0"/>
              <a:t>совместные встречи</a:t>
            </a:r>
            <a:r>
              <a:rPr lang="en-US" sz="2400" dirty="0" smtClean="0"/>
              <a:t>,</a:t>
            </a:r>
            <a:r>
              <a:rPr lang="ru-RU" sz="2400" dirty="0" smtClean="0"/>
              <a:t>практикум «Ребенок на пороге школьной жизни»</a:t>
            </a:r>
            <a:r>
              <a:rPr lang="en-US" sz="2400" dirty="0" smtClean="0"/>
              <a:t>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папки- передвижки «Ребенок идет в школу»</a:t>
            </a:r>
            <a:r>
              <a:rPr lang="en-US" sz="2400" dirty="0" smtClean="0"/>
              <a:t>,</a:t>
            </a:r>
            <a:r>
              <a:rPr lang="ru-RU" sz="2400" dirty="0"/>
              <a:t> </a:t>
            </a:r>
            <a:r>
              <a:rPr lang="ru-RU" sz="2400" dirty="0" smtClean="0"/>
              <a:t>«Безопасность детей»</a:t>
            </a:r>
            <a:r>
              <a:rPr lang="en-US" sz="2400" dirty="0" smtClean="0"/>
              <a:t>,</a:t>
            </a:r>
            <a:r>
              <a:rPr lang="ru-RU" sz="2400" dirty="0" smtClean="0"/>
              <a:t> «Если ребенок боится идти в школу»</a:t>
            </a:r>
            <a:r>
              <a:rPr lang="en-US" sz="2400" dirty="0" smtClean="0"/>
              <a:t>,</a:t>
            </a:r>
            <a:r>
              <a:rPr lang="ru-RU" sz="2400" dirty="0" smtClean="0"/>
              <a:t> «Аргументы против использования наказания»; </a:t>
            </a:r>
            <a:br>
              <a:rPr lang="ru-RU" sz="2400" dirty="0" smtClean="0"/>
            </a:br>
            <a:r>
              <a:rPr lang="ru-RU" sz="2400" dirty="0"/>
              <a:t>-</a:t>
            </a:r>
            <a:r>
              <a:rPr lang="ru-RU" sz="2400" dirty="0" smtClean="0"/>
              <a:t>подбор литературы на тему «Как подготовить ребенка к школе»;</a:t>
            </a:r>
            <a:br>
              <a:rPr lang="ru-RU" sz="2400" dirty="0" smtClean="0"/>
            </a:br>
            <a:r>
              <a:rPr lang="ru-RU" sz="2400" dirty="0" smtClean="0"/>
              <a:t>- совместные игры и занятия «Веселое </a:t>
            </a:r>
            <a:r>
              <a:rPr lang="ru-RU" sz="2400" dirty="0" err="1" smtClean="0"/>
              <a:t>азбуковедение</a:t>
            </a:r>
            <a:r>
              <a:rPr lang="ru-RU" sz="2400" dirty="0" smtClean="0"/>
              <a:t>»</a:t>
            </a:r>
            <a:r>
              <a:rPr lang="en-US" sz="2400" dirty="0" smtClean="0"/>
              <a:t>,</a:t>
            </a:r>
            <a:r>
              <a:rPr lang="ru-RU" sz="2400" dirty="0" smtClean="0"/>
              <a:t> «Чемпионат по играм в клеточки»</a:t>
            </a:r>
            <a:r>
              <a:rPr lang="en-US" sz="2400" dirty="0" smtClean="0"/>
              <a:t>,</a:t>
            </a:r>
            <a:r>
              <a:rPr lang="ru-RU" sz="2400" dirty="0" smtClean="0"/>
              <a:t> «Безопасность на улицах города»;</a:t>
            </a:r>
            <a:br>
              <a:rPr lang="ru-RU" sz="2400" dirty="0" smtClean="0"/>
            </a:br>
            <a:r>
              <a:rPr lang="ru-RU" sz="2400" dirty="0" smtClean="0"/>
              <a:t>-Турниры и досуги «Мама</a:t>
            </a:r>
            <a:r>
              <a:rPr lang="en-US" sz="2400" dirty="0" smtClean="0"/>
              <a:t>,</a:t>
            </a:r>
            <a:r>
              <a:rPr lang="ru-RU" sz="2400" dirty="0" smtClean="0"/>
              <a:t>папа я- спортивная семья»</a:t>
            </a:r>
            <a:r>
              <a:rPr lang="en-US" sz="2400" dirty="0" smtClean="0"/>
              <a:t>, </a:t>
            </a:r>
            <a:r>
              <a:rPr lang="ru-RU" sz="2400" dirty="0" smtClean="0"/>
              <a:t>«Путешествие в страну знаний».</a:t>
            </a:r>
            <a:br>
              <a:rPr lang="ru-RU" sz="2400" dirty="0" smtClean="0"/>
            </a:br>
            <a:r>
              <a:rPr lang="ru-RU" sz="2400" dirty="0" smtClean="0"/>
              <a:t>-выставка газет</a:t>
            </a:r>
            <a:r>
              <a:rPr lang="en-US" sz="2400" dirty="0" smtClean="0"/>
              <a:t>,</a:t>
            </a:r>
            <a:r>
              <a:rPr lang="ru-RU" sz="2400" dirty="0" smtClean="0"/>
              <a:t> фотоколлажей «в нашей семье читают все»</a:t>
            </a:r>
            <a:r>
              <a:rPr lang="en-US" sz="2400" dirty="0" smtClean="0"/>
              <a:t>,</a:t>
            </a:r>
            <a:r>
              <a:rPr lang="ru-RU" sz="2400" dirty="0" smtClean="0"/>
              <a:t> «когда мы были школьниками»;</a:t>
            </a:r>
            <a:br>
              <a:rPr lang="ru-RU" sz="2400" dirty="0" smtClean="0"/>
            </a:br>
            <a:r>
              <a:rPr lang="ru-RU" sz="2400" dirty="0" smtClean="0"/>
              <a:t>- создание макета «школа будущего»</a:t>
            </a:r>
            <a:r>
              <a:rPr lang="en-US" sz="2400" dirty="0" smtClean="0"/>
              <a:t>,</a:t>
            </a:r>
            <a:r>
              <a:rPr lang="ru-RU" sz="2400" dirty="0" smtClean="0"/>
              <a:t> «школа»;</a:t>
            </a:r>
            <a:br>
              <a:rPr lang="ru-RU" sz="2400" dirty="0" smtClean="0"/>
            </a:br>
            <a:r>
              <a:rPr lang="ru-RU" sz="2400" dirty="0" smtClean="0"/>
              <a:t>- создание книг «сказки из портфеля»</a:t>
            </a:r>
            <a:r>
              <a:rPr lang="en-US" sz="2400" dirty="0" smtClean="0"/>
              <a:t>,</a:t>
            </a:r>
            <a:r>
              <a:rPr lang="ru-RU" sz="2400" dirty="0" smtClean="0"/>
              <a:t> «азбука»;</a:t>
            </a:r>
            <a:br>
              <a:rPr lang="ru-RU" sz="2400" dirty="0" smtClean="0"/>
            </a:br>
            <a:r>
              <a:rPr lang="ru-RU" sz="2400" dirty="0" smtClean="0"/>
              <a:t>-обогащение развивающей среды( школьная атрибутика);</a:t>
            </a:r>
            <a:br>
              <a:rPr lang="ru-RU" sz="2400" dirty="0" smtClean="0"/>
            </a:br>
            <a:r>
              <a:rPr lang="ru-RU" sz="2400" dirty="0" smtClean="0"/>
              <a:t>-практикум </a:t>
            </a:r>
            <a:r>
              <a:rPr lang="ru-RU" sz="2400" dirty="0"/>
              <a:t>для родителей «ребенок на пороге школьной жизни</a:t>
            </a:r>
            <a:r>
              <a:rPr lang="ru-RU" sz="2400" dirty="0" smtClean="0"/>
              <a:t>».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	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6594763"/>
            <a:ext cx="7828772" cy="7459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407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779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Актуальность проекта</vt:lpstr>
      <vt:lpstr>Цель проекта: интеграция интересов семьи , педагогов школы и ДОУ в развитии интеллектуального потенциала и воспитании положительного отношения к школе у старших дошкольников.</vt:lpstr>
      <vt:lpstr>Участники проекта: дети подготовительной группы,родители,воспитатели подготовительной группы,учителя начальной школы.</vt:lpstr>
      <vt:lpstr>Стратегия реализации проекта</vt:lpstr>
      <vt:lpstr>Презентация PowerPoint</vt:lpstr>
      <vt:lpstr>Презентация PowerPoint</vt:lpstr>
      <vt:lpstr>Работа с родителями: -анкетирование ,совместные встречи,практикум «Ребенок на пороге школьной жизни», - папки- передвижки «Ребенок идет в школу», «Безопасность детей», «Если ребенок боится идти в школу», «Аргументы против использования наказания»;  -подбор литературы на тему «Как подготовить ребенка к школе»; - совместные игры и занятия «Веселое азбуковедение», «Чемпионат по играм в клеточки», «Безопасность на улицах города»; -Турниры и досуги «Мама,папа я- спортивная семья», «Путешествие в страну знаний». -выставка газет, фотоколлажей «в нашей семье читают все», «когда мы были школьниками»; - создание макета «школа будущего», «школа»; - создание книг «сказки из портфеля», «азбука»; -обогащение развивающей среды( школьная атрибутика); -практикум для родителей «ребенок на пороге школьной жизни».   </vt:lpstr>
      <vt:lpstr>Работа с детьми:</vt:lpstr>
      <vt:lpstr>Работа с учителем:</vt:lpstr>
      <vt:lpstr>Прогнозируемые результаты: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First</dc:creator>
  <cp:lastModifiedBy>First</cp:lastModifiedBy>
  <cp:revision>12</cp:revision>
  <dcterms:created xsi:type="dcterms:W3CDTF">2017-03-24T00:21:47Z</dcterms:created>
  <dcterms:modified xsi:type="dcterms:W3CDTF">2017-03-24T03:47:27Z</dcterms:modified>
</cp:coreProperties>
</file>